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5" r:id="rId3"/>
    <p:sldId id="287" r:id="rId4"/>
    <p:sldId id="264" r:id="rId5"/>
    <p:sldId id="270" r:id="rId6"/>
    <p:sldId id="269" r:id="rId7"/>
    <p:sldId id="271" r:id="rId8"/>
    <p:sldId id="272" r:id="rId9"/>
    <p:sldId id="273" r:id="rId10"/>
    <p:sldId id="267" r:id="rId11"/>
    <p:sldId id="274" r:id="rId12"/>
    <p:sldId id="268" r:id="rId13"/>
    <p:sldId id="275" r:id="rId14"/>
    <p:sldId id="276" r:id="rId15"/>
    <p:sldId id="277" r:id="rId16"/>
    <p:sldId id="266" r:id="rId17"/>
    <p:sldId id="278" r:id="rId18"/>
    <p:sldId id="279" r:id="rId19"/>
    <p:sldId id="280" r:id="rId20"/>
    <p:sldId id="263" r:id="rId21"/>
    <p:sldId id="281" r:id="rId22"/>
    <p:sldId id="282" r:id="rId23"/>
    <p:sldId id="283" r:id="rId24"/>
    <p:sldId id="284" r:id="rId25"/>
    <p:sldId id="28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008000"/>
    <a:srgbClr val="CC00FF"/>
    <a:srgbClr val="FF5BCC"/>
    <a:srgbClr val="FF8FDC"/>
    <a:srgbClr val="D60093"/>
    <a:srgbClr val="0033CC"/>
    <a:srgbClr val="9393FF"/>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7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123977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29616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420724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160402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97392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56526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211035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403738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24858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8635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4D7E3B-701A-4BDA-9B93-98B09397444E}" type="datetimeFigureOut">
              <a:rPr lang="en-US" smtClean="0"/>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C9A636-C7D9-4CCB-8A24-E102978DD9C5}" type="slidenum">
              <a:rPr lang="en-US" smtClean="0"/>
              <a:t>‹#›</a:t>
            </a:fld>
            <a:endParaRPr lang="en-US" dirty="0"/>
          </a:p>
        </p:txBody>
      </p:sp>
    </p:spTree>
    <p:extLst>
      <p:ext uri="{BB962C8B-B14F-4D97-AF65-F5344CB8AC3E}">
        <p14:creationId xmlns:p14="http://schemas.microsoft.com/office/powerpoint/2010/main" val="136013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D7E3B-701A-4BDA-9B93-98B09397444E}" type="datetimeFigureOut">
              <a:rPr lang="en-US" smtClean="0"/>
              <a:t>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9A636-C7D9-4CCB-8A24-E102978DD9C5}" type="slidenum">
              <a:rPr lang="en-US" smtClean="0"/>
              <a:t>‹#›</a:t>
            </a:fld>
            <a:endParaRPr lang="en-US" dirty="0"/>
          </a:p>
        </p:txBody>
      </p:sp>
    </p:spTree>
    <p:extLst>
      <p:ext uri="{BB962C8B-B14F-4D97-AF65-F5344CB8AC3E}">
        <p14:creationId xmlns:p14="http://schemas.microsoft.com/office/powerpoint/2010/main" val="284289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5555367"/>
          </a:xfrm>
          <a:prstGeom prst="rect">
            <a:avLst/>
          </a:prstGeom>
          <a:noFill/>
        </p:spPr>
        <p:txBody>
          <a:bodyPr wrap="square" rtlCol="0">
            <a:spAutoFit/>
          </a:bodyPr>
          <a:lstStyle/>
          <a:p>
            <a:pPr algn="ctr"/>
            <a:r>
              <a:rPr lang="en-US" sz="11500" dirty="0">
                <a:latin typeface="Baguet Script" panose="00000500000000000000" pitchFamily="2" charset="0"/>
              </a:rPr>
              <a:t>Precipitate Lab </a:t>
            </a:r>
            <a:br>
              <a:rPr lang="en-US" dirty="0">
                <a:latin typeface="Baguet Script" panose="00000500000000000000" pitchFamily="2" charset="0"/>
              </a:rPr>
            </a:br>
            <a:r>
              <a:rPr lang="en-US" sz="6000" dirty="0">
                <a:solidFill>
                  <a:srgbClr val="0000FF"/>
                </a:solidFill>
                <a:latin typeface="Baguet Script" panose="00000500000000000000" pitchFamily="2" charset="0"/>
              </a:rPr>
              <a:t>Double Replacement Reactions</a:t>
            </a:r>
          </a:p>
          <a:p>
            <a:pPr algn="ctr"/>
            <a:r>
              <a:rPr lang="en-US" sz="6000" dirty="0">
                <a:solidFill>
                  <a:srgbClr val="0000FF"/>
                </a:solidFill>
                <a:latin typeface="Baguet Script" panose="00000500000000000000" pitchFamily="2" charset="0"/>
              </a:rPr>
              <a:t>for your Review</a:t>
            </a:r>
          </a:p>
          <a:p>
            <a:pPr algn="ctr"/>
            <a:endParaRPr lang="en-US" sz="6000" dirty="0">
              <a:latin typeface="Baguet Script" panose="00000500000000000000" pitchFamily="2" charset="0"/>
            </a:endParaRPr>
          </a:p>
          <a:p>
            <a:pPr algn="ctr"/>
            <a:r>
              <a:rPr lang="en-US" sz="6000" dirty="0">
                <a:latin typeface="Times New Roman" panose="02020603050405020304" pitchFamily="18" charset="0"/>
                <a:cs typeface="Times New Roman" panose="02020603050405020304" pitchFamily="18" charset="0"/>
              </a:rPr>
              <a:t>Read the </a:t>
            </a:r>
            <a:r>
              <a:rPr lang="en-US" sz="6000">
                <a:latin typeface="Times New Roman" panose="02020603050405020304" pitchFamily="18" charset="0"/>
                <a:cs typeface="Times New Roman" panose="02020603050405020304" pitchFamily="18" charset="0"/>
              </a:rPr>
              <a:t>Objective &amp; Directions now</a:t>
            </a:r>
            <a:r>
              <a:rPr lang="en-US" sz="6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3126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r>
              <a:rPr lang="en-US" sz="2000" dirty="0">
                <a:latin typeface="Times New Roman" panose="02020603050405020304" pitchFamily="18" charset="0"/>
                <a:cs typeface="Times New Roman" panose="02020603050405020304" pitchFamily="18" charset="0"/>
              </a:rPr>
              <a:t>4.  Describe what happens when you put calcium sulfate into water.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Why would it NOT dissolve? Would this conduct electricity?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How is this different than when NaCl solid goes into water?</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32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587853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r>
              <a:rPr lang="en-US" sz="2000" dirty="0">
                <a:latin typeface="Times New Roman" panose="02020603050405020304" pitchFamily="18" charset="0"/>
                <a:cs typeface="Times New Roman" panose="02020603050405020304" pitchFamily="18" charset="0"/>
              </a:rPr>
              <a:t>4.  Describe what happens when you put calcium sulfate into water.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Why would it NOT dissolve? Would this conduct electricity?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How is this different than when NaCl solid goes into water?</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Calcium sulfate (on table F) is insoluble.  Sulfates tend to make AQ solutions, but not with calcium (it’s an exception)</a:t>
            </a:r>
            <a:br>
              <a:rPr lang="en-US" sz="3200" dirty="0">
                <a:solidFill>
                  <a:srgbClr val="663300"/>
                </a:solidFill>
                <a:latin typeface="Times New Roman" panose="02020603050405020304" pitchFamily="18" charset="0"/>
                <a:cs typeface="Times New Roman" panose="02020603050405020304" pitchFamily="18" charset="0"/>
              </a:rPr>
            </a:br>
            <a:br>
              <a:rPr lang="en-US" sz="32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Insoluble means this CANNOT DISSOLVE into water (or any solvent)</a:t>
            </a:r>
            <a:br>
              <a:rPr lang="en-US" sz="3200" dirty="0">
                <a:solidFill>
                  <a:srgbClr val="663300"/>
                </a:solidFill>
                <a:latin typeface="Times New Roman" panose="02020603050405020304" pitchFamily="18" charset="0"/>
                <a:cs typeface="Times New Roman" panose="02020603050405020304" pitchFamily="18" charset="0"/>
              </a:rPr>
            </a:br>
            <a:br>
              <a:rPr lang="en-US" sz="32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When NaCl goes into water, since it’s soluble, it dissolves into </a:t>
            </a:r>
            <a:br>
              <a:rPr lang="en-US" sz="32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loose mobile ions.  Calcium sulfate falls to the bottom of the beaker </a:t>
            </a:r>
            <a:br>
              <a:rPr lang="en-US" sz="32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and gets wet.  No loose mobile ions, so it does not conduct electricity.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66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r>
              <a:rPr lang="en-US" sz="2000" dirty="0">
                <a:latin typeface="Times New Roman" panose="02020603050405020304" pitchFamily="18" charset="0"/>
                <a:cs typeface="Times New Roman" panose="02020603050405020304" pitchFamily="18" charset="0"/>
              </a:rPr>
              <a:t>5.  Write a balanced chemical equation with phases for the double replacement reaction between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ammonium phosphate and niobium (V) nitrate solutions.</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34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538609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r>
              <a:rPr lang="en-US" sz="2000" dirty="0">
                <a:latin typeface="Times New Roman" panose="02020603050405020304" pitchFamily="18" charset="0"/>
                <a:cs typeface="Times New Roman" panose="02020603050405020304" pitchFamily="18" charset="0"/>
              </a:rPr>
              <a:t>5.  Write a balanced chemical equation with phases for the double replacement reaction between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ammonium phosphate and niobium (V) nitrate solutions.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NH</a:t>
            </a:r>
            <a:r>
              <a:rPr lang="en-US" sz="2000" baseline="-25000" dirty="0">
                <a:latin typeface="Times New Roman" panose="02020603050405020304" pitchFamily="18" charset="0"/>
                <a:cs typeface="Times New Roman" panose="02020603050405020304" pitchFamily="18" charset="0"/>
              </a:rPr>
              <a:t>4</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PO</a:t>
            </a:r>
            <a:r>
              <a:rPr lang="en-US" sz="2000" baseline="-25000" dirty="0">
                <a:latin typeface="Times New Roman" panose="02020603050405020304" pitchFamily="18" charset="0"/>
                <a:cs typeface="Times New Roman" panose="02020603050405020304" pitchFamily="18" charset="0"/>
              </a:rPr>
              <a:t>4</a:t>
            </a:r>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Nb</a:t>
            </a:r>
            <a:r>
              <a:rPr lang="en-US" sz="2000" baseline="30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      NO</a:t>
            </a:r>
            <a:r>
              <a:rPr lang="en-US" sz="2000" baseline="-25000" dirty="0">
                <a:latin typeface="Times New Roman" panose="02020603050405020304" pitchFamily="18" charset="0"/>
                <a:cs typeface="Times New Roman" panose="02020603050405020304" pitchFamily="18" charset="0"/>
              </a:rPr>
              <a:t>3</a:t>
            </a:r>
            <a:r>
              <a:rPr lang="en-US" sz="2000" baseline="30000" dirty="0">
                <a:latin typeface="Times New Roman" panose="02020603050405020304" pitchFamily="18" charset="0"/>
                <a:cs typeface="Times New Roman" panose="02020603050405020304" pitchFamily="18" charset="0"/>
              </a:rPr>
              <a:t>-1</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      (NH</a:t>
            </a:r>
            <a:r>
              <a:rPr lang="en-US" sz="3200" baseline="-25000" dirty="0">
                <a:solidFill>
                  <a:srgbClr val="663300"/>
                </a:solidFill>
                <a:latin typeface="Times New Roman" panose="02020603050405020304" pitchFamily="18" charset="0"/>
                <a:cs typeface="Times New Roman" panose="02020603050405020304" pitchFamily="18" charset="0"/>
              </a:rPr>
              <a:t>4</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PO</a:t>
            </a:r>
            <a:r>
              <a:rPr lang="en-US" sz="3200" baseline="-25000" dirty="0">
                <a:solidFill>
                  <a:srgbClr val="663300"/>
                </a:solidFill>
                <a:latin typeface="Times New Roman" panose="02020603050405020304" pitchFamily="18" charset="0"/>
                <a:cs typeface="Times New Roman" panose="02020603050405020304" pitchFamily="18" charset="0"/>
              </a:rPr>
              <a:t>4(AQ)  </a:t>
            </a:r>
            <a:r>
              <a:rPr lang="en-US" sz="3200" dirty="0">
                <a:solidFill>
                  <a:srgbClr val="663300"/>
                </a:solidFill>
                <a:latin typeface="Times New Roman" panose="02020603050405020304" pitchFamily="18" charset="0"/>
                <a:cs typeface="Times New Roman" panose="02020603050405020304" pitchFamily="18" charset="0"/>
              </a:rPr>
              <a:t>+    Nb(NO</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5(AQ)   </a:t>
            </a:r>
            <a:r>
              <a:rPr lang="en-US" sz="3200" dirty="0">
                <a:solidFill>
                  <a:srgbClr val="663300"/>
                </a:solidFill>
                <a:latin typeface="Times New Roman" panose="02020603050405020304" pitchFamily="18" charset="0"/>
                <a:cs typeface="Times New Roman" panose="02020603050405020304" pitchFamily="18" charset="0"/>
              </a:rPr>
              <a:t>→</a:t>
            </a:r>
            <a:br>
              <a:rPr lang="en-US" sz="3200" dirty="0">
                <a:solidFill>
                  <a:srgbClr val="663300"/>
                </a:solidFill>
                <a:latin typeface="Times New Roman" panose="02020603050405020304" pitchFamily="18" charset="0"/>
                <a:cs typeface="Times New Roman" panose="02020603050405020304" pitchFamily="18" charset="0"/>
              </a:rPr>
            </a:br>
            <a:br>
              <a:rPr lang="en-US" sz="32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      (NH</a:t>
            </a:r>
            <a:r>
              <a:rPr lang="en-US" sz="3200" baseline="-25000" dirty="0">
                <a:solidFill>
                  <a:srgbClr val="663300"/>
                </a:solidFill>
                <a:latin typeface="Times New Roman" panose="02020603050405020304" pitchFamily="18" charset="0"/>
                <a:cs typeface="Times New Roman" panose="02020603050405020304" pitchFamily="18" charset="0"/>
              </a:rPr>
              <a:t>4</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PO</a:t>
            </a:r>
            <a:r>
              <a:rPr lang="en-US" sz="3200" baseline="-25000" dirty="0">
                <a:solidFill>
                  <a:srgbClr val="663300"/>
                </a:solidFill>
                <a:latin typeface="Times New Roman" panose="02020603050405020304" pitchFamily="18" charset="0"/>
                <a:cs typeface="Times New Roman" panose="02020603050405020304" pitchFamily="18" charset="0"/>
              </a:rPr>
              <a:t>4(AQ)  </a:t>
            </a:r>
            <a:r>
              <a:rPr lang="en-US" sz="3200" dirty="0">
                <a:solidFill>
                  <a:srgbClr val="663300"/>
                </a:solidFill>
                <a:latin typeface="Times New Roman" panose="02020603050405020304" pitchFamily="18" charset="0"/>
                <a:cs typeface="Times New Roman" panose="02020603050405020304" pitchFamily="18" charset="0"/>
              </a:rPr>
              <a:t>+    Nb(NO</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5(AQ)   </a:t>
            </a:r>
            <a:r>
              <a:rPr lang="en-US" sz="3200" dirty="0">
                <a:solidFill>
                  <a:srgbClr val="663300"/>
                </a:solidFill>
                <a:latin typeface="Times New Roman" panose="02020603050405020304" pitchFamily="18" charset="0"/>
                <a:cs typeface="Times New Roman" panose="02020603050405020304" pitchFamily="18" charset="0"/>
              </a:rPr>
              <a:t>→</a:t>
            </a:r>
            <a:br>
              <a:rPr lang="en-US" sz="3200" dirty="0">
                <a:solidFill>
                  <a:srgbClr val="663300"/>
                </a:solidFill>
                <a:latin typeface="Times New Roman" panose="02020603050405020304" pitchFamily="18" charset="0"/>
                <a:cs typeface="Times New Roman" panose="02020603050405020304" pitchFamily="18" charset="0"/>
              </a:rPr>
            </a:br>
            <a:br>
              <a:rPr lang="en-US" sz="3200" dirty="0">
                <a:solidFill>
                  <a:srgbClr val="663300"/>
                </a:solidFill>
                <a:latin typeface="Times New Roman" panose="02020603050405020304" pitchFamily="18" charset="0"/>
                <a:cs typeface="Times New Roman" panose="02020603050405020304" pitchFamily="18" charset="0"/>
              </a:rPr>
            </a:br>
            <a:br>
              <a:rPr lang="en-US" sz="32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NH</a:t>
            </a:r>
            <a:r>
              <a:rPr lang="en-US" sz="2000" baseline="-25000" dirty="0">
                <a:latin typeface="Times New Roman" panose="02020603050405020304" pitchFamily="18" charset="0"/>
                <a:cs typeface="Times New Roman" panose="02020603050405020304" pitchFamily="18" charset="0"/>
              </a:rPr>
              <a:t>4</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NO</a:t>
            </a:r>
            <a:r>
              <a:rPr lang="en-US" sz="2000" baseline="-25000" dirty="0">
                <a:latin typeface="Times New Roman" panose="02020603050405020304" pitchFamily="18" charset="0"/>
                <a:cs typeface="Times New Roman" panose="02020603050405020304" pitchFamily="18" charset="0"/>
              </a:rPr>
              <a:t>3</a:t>
            </a:r>
            <a:r>
              <a:rPr lang="en-US" sz="2000" baseline="30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Nb</a:t>
            </a:r>
            <a:r>
              <a:rPr lang="en-US" sz="2000" baseline="30000" dirty="0">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PO</a:t>
            </a:r>
            <a:r>
              <a:rPr lang="en-US" sz="2000" baseline="-25000" dirty="0">
                <a:latin typeface="Times New Roman" panose="02020603050405020304" pitchFamily="18" charset="0"/>
                <a:cs typeface="Times New Roman" panose="02020603050405020304" pitchFamily="18" charset="0"/>
              </a:rPr>
              <a:t>4</a:t>
            </a:r>
            <a:r>
              <a:rPr lang="en-US" sz="2000" baseline="30000" dirty="0">
                <a:latin typeface="Times New Roman" panose="02020603050405020304" pitchFamily="18" charset="0"/>
                <a:cs typeface="Times New Roman" panose="02020603050405020304" pitchFamily="18" charset="0"/>
              </a:rPr>
              <a:t>-3</a:t>
            </a:r>
            <a:br>
              <a:rPr lang="en-US" sz="20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       (NH</a:t>
            </a:r>
            <a:r>
              <a:rPr lang="en-US" sz="3200" baseline="-25000" dirty="0">
                <a:solidFill>
                  <a:srgbClr val="663300"/>
                </a:solidFill>
                <a:latin typeface="Times New Roman" panose="02020603050405020304" pitchFamily="18" charset="0"/>
                <a:cs typeface="Times New Roman" panose="02020603050405020304" pitchFamily="18" charset="0"/>
              </a:rPr>
              <a:t>4</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PO</a:t>
            </a:r>
            <a:r>
              <a:rPr lang="en-US" sz="3200" baseline="-25000" dirty="0">
                <a:solidFill>
                  <a:srgbClr val="663300"/>
                </a:solidFill>
                <a:latin typeface="Times New Roman" panose="02020603050405020304" pitchFamily="18" charset="0"/>
                <a:cs typeface="Times New Roman" panose="02020603050405020304" pitchFamily="18" charset="0"/>
              </a:rPr>
              <a:t>4(AQ)  </a:t>
            </a:r>
            <a:r>
              <a:rPr lang="en-US" sz="3200" dirty="0">
                <a:solidFill>
                  <a:srgbClr val="663300"/>
                </a:solidFill>
                <a:latin typeface="Times New Roman" panose="02020603050405020304" pitchFamily="18" charset="0"/>
                <a:cs typeface="Times New Roman" panose="02020603050405020304" pitchFamily="18" charset="0"/>
              </a:rPr>
              <a:t>+    Nb(NO</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5(AQ)   </a:t>
            </a:r>
            <a:r>
              <a:rPr lang="en-US" sz="3200" dirty="0">
                <a:solidFill>
                  <a:srgbClr val="663300"/>
                </a:solidFill>
                <a:latin typeface="Times New Roman" panose="02020603050405020304" pitchFamily="18" charset="0"/>
                <a:cs typeface="Times New Roman" panose="02020603050405020304" pitchFamily="18" charset="0"/>
              </a:rPr>
              <a:t>→    NH</a:t>
            </a:r>
            <a:r>
              <a:rPr lang="en-US" sz="3200" baseline="-25000" dirty="0">
                <a:solidFill>
                  <a:srgbClr val="663300"/>
                </a:solidFill>
                <a:latin typeface="Times New Roman" panose="02020603050405020304" pitchFamily="18" charset="0"/>
                <a:cs typeface="Times New Roman" panose="02020603050405020304" pitchFamily="18" charset="0"/>
              </a:rPr>
              <a:t>4</a:t>
            </a:r>
            <a:r>
              <a:rPr lang="en-US" sz="3200" dirty="0">
                <a:solidFill>
                  <a:srgbClr val="663300"/>
                </a:solidFill>
                <a:latin typeface="Times New Roman" panose="02020603050405020304" pitchFamily="18" charset="0"/>
                <a:cs typeface="Times New Roman" panose="02020603050405020304" pitchFamily="18" charset="0"/>
              </a:rPr>
              <a:t>NO</a:t>
            </a:r>
            <a:r>
              <a:rPr lang="en-US" sz="3200" baseline="-25000" dirty="0">
                <a:solidFill>
                  <a:srgbClr val="663300"/>
                </a:solidFill>
                <a:latin typeface="Times New Roman" panose="02020603050405020304" pitchFamily="18" charset="0"/>
                <a:cs typeface="Times New Roman" panose="02020603050405020304" pitchFamily="18" charset="0"/>
              </a:rPr>
              <a:t>3(__)  </a:t>
            </a:r>
            <a:r>
              <a:rPr lang="en-US" sz="3200" dirty="0">
                <a:solidFill>
                  <a:srgbClr val="663300"/>
                </a:solidFill>
                <a:latin typeface="Times New Roman" panose="02020603050405020304" pitchFamily="18" charset="0"/>
                <a:cs typeface="Times New Roman" panose="02020603050405020304" pitchFamily="18" charset="0"/>
              </a:rPr>
              <a:t>+   NbPO</a:t>
            </a:r>
            <a:r>
              <a:rPr lang="en-US" sz="3200" baseline="-25000" dirty="0">
                <a:solidFill>
                  <a:srgbClr val="663300"/>
                </a:solidFill>
                <a:latin typeface="Times New Roman" panose="02020603050405020304" pitchFamily="18" charset="0"/>
                <a:cs typeface="Times New Roman" panose="02020603050405020304" pitchFamily="18" charset="0"/>
              </a:rPr>
              <a:t>4(__) </a:t>
            </a:r>
            <a:endParaRPr lang="en-US" sz="3200" dirty="0">
              <a:solidFill>
                <a:srgbClr val="6633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2069DD4B-C3C2-4CE6-6A42-678EEA1FD108}"/>
              </a:ext>
            </a:extLst>
          </p:cNvPr>
          <p:cNvCxnSpPr/>
          <p:nvPr/>
        </p:nvCxnSpPr>
        <p:spPr>
          <a:xfrm>
            <a:off x="638978" y="3416320"/>
            <a:ext cx="11127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C15D83C-9B6F-22DC-DBFC-263041734FF1}"/>
              </a:ext>
            </a:extLst>
          </p:cNvPr>
          <p:cNvCxnSpPr>
            <a:cxnSpLocks/>
          </p:cNvCxnSpPr>
          <p:nvPr/>
        </p:nvCxnSpPr>
        <p:spPr>
          <a:xfrm>
            <a:off x="3754915" y="3382524"/>
            <a:ext cx="5636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F0CF6BE-6B35-C1AC-B2CB-3AFAFECCDF2E}"/>
              </a:ext>
            </a:extLst>
          </p:cNvPr>
          <p:cNvSpPr txBox="1"/>
          <p:nvPr/>
        </p:nvSpPr>
        <p:spPr>
          <a:xfrm>
            <a:off x="4318612" y="5794872"/>
            <a:ext cx="4869455" cy="523220"/>
          </a:xfrm>
          <a:prstGeom prst="rect">
            <a:avLst/>
          </a:prstGeom>
          <a:noFill/>
        </p:spPr>
        <p:txBody>
          <a:bodyPr wrap="square" rtlCol="0">
            <a:spAutoFit/>
          </a:bodyPr>
          <a:lstStyle/>
          <a:p>
            <a:r>
              <a:rPr lang="en-US" sz="2800" dirty="0">
                <a:solidFill>
                  <a:srgbClr val="FF0000"/>
                </a:solidFill>
              </a:rPr>
              <a:t>Switched, now fix them!</a:t>
            </a:r>
          </a:p>
        </p:txBody>
      </p:sp>
    </p:spTree>
    <p:extLst>
      <p:ext uri="{BB962C8B-B14F-4D97-AF65-F5344CB8AC3E}">
        <p14:creationId xmlns:p14="http://schemas.microsoft.com/office/powerpoint/2010/main" val="171943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422679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r>
              <a:rPr lang="en-US" sz="2000" dirty="0">
                <a:latin typeface="Times New Roman" panose="02020603050405020304" pitchFamily="18" charset="0"/>
                <a:cs typeface="Times New Roman" panose="02020603050405020304" pitchFamily="18" charset="0"/>
              </a:rPr>
              <a:t>5.  Write a balanced chemical equation with phases for the double replacement reaction between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ammonium phosphate and niobium (V) nitrate solutions.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       (NH</a:t>
            </a:r>
            <a:r>
              <a:rPr lang="en-US" sz="3200" baseline="-25000" dirty="0">
                <a:solidFill>
                  <a:srgbClr val="663300"/>
                </a:solidFill>
                <a:latin typeface="Times New Roman" panose="02020603050405020304" pitchFamily="18" charset="0"/>
                <a:cs typeface="Times New Roman" panose="02020603050405020304" pitchFamily="18" charset="0"/>
              </a:rPr>
              <a:t>4</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PO</a:t>
            </a:r>
            <a:r>
              <a:rPr lang="en-US" sz="3200" baseline="-25000" dirty="0">
                <a:solidFill>
                  <a:srgbClr val="663300"/>
                </a:solidFill>
                <a:latin typeface="Times New Roman" panose="02020603050405020304" pitchFamily="18" charset="0"/>
                <a:cs typeface="Times New Roman" panose="02020603050405020304" pitchFamily="18" charset="0"/>
              </a:rPr>
              <a:t>4(AQ)  </a:t>
            </a:r>
            <a:r>
              <a:rPr lang="en-US" sz="3200" dirty="0">
                <a:solidFill>
                  <a:srgbClr val="663300"/>
                </a:solidFill>
                <a:latin typeface="Times New Roman" panose="02020603050405020304" pitchFamily="18" charset="0"/>
                <a:cs typeface="Times New Roman" panose="02020603050405020304" pitchFamily="18" charset="0"/>
              </a:rPr>
              <a:t>+    Nb(NO</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5(AQ)   </a:t>
            </a:r>
            <a:r>
              <a:rPr lang="en-US" sz="3200" dirty="0">
                <a:solidFill>
                  <a:srgbClr val="663300"/>
                </a:solidFill>
                <a:latin typeface="Times New Roman" panose="02020603050405020304" pitchFamily="18" charset="0"/>
                <a:cs typeface="Times New Roman" panose="02020603050405020304" pitchFamily="18" charset="0"/>
              </a:rPr>
              <a:t>→    NH</a:t>
            </a:r>
            <a:r>
              <a:rPr lang="en-US" sz="3200" baseline="-25000" dirty="0">
                <a:solidFill>
                  <a:srgbClr val="663300"/>
                </a:solidFill>
                <a:latin typeface="Times New Roman" panose="02020603050405020304" pitchFamily="18" charset="0"/>
                <a:cs typeface="Times New Roman" panose="02020603050405020304" pitchFamily="18" charset="0"/>
              </a:rPr>
              <a:t>4</a:t>
            </a:r>
            <a:r>
              <a:rPr lang="en-US" sz="3200" dirty="0">
                <a:solidFill>
                  <a:srgbClr val="663300"/>
                </a:solidFill>
                <a:latin typeface="Times New Roman" panose="02020603050405020304" pitchFamily="18" charset="0"/>
                <a:cs typeface="Times New Roman" panose="02020603050405020304" pitchFamily="18" charset="0"/>
              </a:rPr>
              <a:t>NO</a:t>
            </a:r>
            <a:r>
              <a:rPr lang="en-US" sz="3200" baseline="-25000" dirty="0">
                <a:solidFill>
                  <a:srgbClr val="663300"/>
                </a:solidFill>
                <a:latin typeface="Times New Roman" panose="02020603050405020304" pitchFamily="18" charset="0"/>
                <a:cs typeface="Times New Roman" panose="02020603050405020304" pitchFamily="18" charset="0"/>
              </a:rPr>
              <a:t>3(__)  </a:t>
            </a:r>
            <a:r>
              <a:rPr lang="en-US" sz="3200" dirty="0">
                <a:solidFill>
                  <a:srgbClr val="663300"/>
                </a:solidFill>
                <a:latin typeface="Times New Roman" panose="02020603050405020304" pitchFamily="18" charset="0"/>
                <a:cs typeface="Times New Roman" panose="02020603050405020304" pitchFamily="18" charset="0"/>
              </a:rPr>
              <a:t>+   Nb</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(PO</a:t>
            </a:r>
            <a:r>
              <a:rPr lang="en-US" sz="3200" baseline="-25000" dirty="0">
                <a:solidFill>
                  <a:srgbClr val="663300"/>
                </a:solidFill>
                <a:latin typeface="Times New Roman" panose="02020603050405020304" pitchFamily="18" charset="0"/>
                <a:cs typeface="Times New Roman" panose="02020603050405020304" pitchFamily="18" charset="0"/>
              </a:rPr>
              <a:t>4</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5(__) </a:t>
            </a:r>
            <a:br>
              <a:rPr lang="en-US" sz="3200" baseline="-25000" dirty="0">
                <a:solidFill>
                  <a:srgbClr val="663300"/>
                </a:solidFill>
                <a:latin typeface="Times New Roman" panose="02020603050405020304" pitchFamily="18" charset="0"/>
                <a:cs typeface="Times New Roman" panose="02020603050405020304" pitchFamily="18" charset="0"/>
              </a:rPr>
            </a:br>
            <a:br>
              <a:rPr lang="en-US" sz="3200" baseline="-25000" dirty="0">
                <a:solidFill>
                  <a:srgbClr val="663300"/>
                </a:solidFill>
                <a:latin typeface="Times New Roman" panose="02020603050405020304" pitchFamily="18" charset="0"/>
                <a:cs typeface="Times New Roman" panose="02020603050405020304" pitchFamily="18" charset="0"/>
              </a:rPr>
            </a:br>
            <a:br>
              <a:rPr lang="en-US" sz="3200" baseline="-25000" dirty="0">
                <a:solidFill>
                  <a:srgbClr val="663300"/>
                </a:solidFill>
                <a:latin typeface="Times New Roman" panose="02020603050405020304" pitchFamily="18" charset="0"/>
                <a:cs typeface="Times New Roman" panose="02020603050405020304" pitchFamily="18" charset="0"/>
              </a:rPr>
            </a:br>
            <a:br>
              <a:rPr lang="en-US" sz="3200" baseline="-25000" dirty="0">
                <a:solidFill>
                  <a:srgbClr val="663300"/>
                </a:solidFill>
                <a:latin typeface="Times New Roman" panose="02020603050405020304" pitchFamily="18" charset="0"/>
                <a:cs typeface="Times New Roman" panose="02020603050405020304" pitchFamily="18" charset="0"/>
              </a:rPr>
            </a:br>
            <a:br>
              <a:rPr lang="en-US" sz="3200" baseline="-25000" dirty="0">
                <a:solidFill>
                  <a:srgbClr val="663300"/>
                </a:solidFill>
                <a:latin typeface="Times New Roman" panose="02020603050405020304" pitchFamily="18" charset="0"/>
                <a:cs typeface="Times New Roman" panose="02020603050405020304" pitchFamily="18" charset="0"/>
              </a:rPr>
            </a:br>
            <a:br>
              <a:rPr lang="en-US" sz="3200" baseline="-25000" dirty="0">
                <a:solidFill>
                  <a:srgbClr val="663300"/>
                </a:solidFill>
                <a:latin typeface="Times New Roman" panose="02020603050405020304" pitchFamily="18" charset="0"/>
                <a:cs typeface="Times New Roman" panose="02020603050405020304" pitchFamily="18" charset="0"/>
              </a:rPr>
            </a:br>
            <a:r>
              <a:rPr lang="en-US" sz="3000" baseline="-25000" dirty="0">
                <a:solidFill>
                  <a:srgbClr val="663300"/>
                </a:solidFill>
                <a:latin typeface="Times New Roman" panose="02020603050405020304" pitchFamily="18" charset="0"/>
                <a:cs typeface="Times New Roman" panose="02020603050405020304" pitchFamily="18" charset="0"/>
              </a:rPr>
              <a:t>___</a:t>
            </a:r>
            <a:r>
              <a:rPr lang="en-US" sz="3000" dirty="0">
                <a:solidFill>
                  <a:srgbClr val="663300"/>
                </a:solidFill>
                <a:latin typeface="Times New Roman" panose="02020603050405020304" pitchFamily="18" charset="0"/>
                <a:cs typeface="Times New Roman" panose="02020603050405020304" pitchFamily="18" charset="0"/>
              </a:rPr>
              <a:t>(NH</a:t>
            </a:r>
            <a:r>
              <a:rPr lang="en-US" sz="3000" baseline="-25000" dirty="0">
                <a:solidFill>
                  <a:srgbClr val="663300"/>
                </a:solidFill>
                <a:latin typeface="Times New Roman" panose="02020603050405020304" pitchFamily="18" charset="0"/>
                <a:cs typeface="Times New Roman" panose="02020603050405020304" pitchFamily="18" charset="0"/>
              </a:rPr>
              <a:t>4</a:t>
            </a:r>
            <a:r>
              <a:rPr lang="en-US" sz="3000" dirty="0">
                <a:solidFill>
                  <a:srgbClr val="663300"/>
                </a:solidFill>
                <a:latin typeface="Times New Roman" panose="02020603050405020304" pitchFamily="18" charset="0"/>
                <a:cs typeface="Times New Roman" panose="02020603050405020304" pitchFamily="18" charset="0"/>
              </a:rPr>
              <a:t>)</a:t>
            </a:r>
            <a:r>
              <a:rPr lang="en-US" sz="3000" baseline="-25000" dirty="0">
                <a:solidFill>
                  <a:srgbClr val="663300"/>
                </a:solidFill>
                <a:latin typeface="Times New Roman" panose="02020603050405020304" pitchFamily="18" charset="0"/>
                <a:cs typeface="Times New Roman" panose="02020603050405020304" pitchFamily="18" charset="0"/>
              </a:rPr>
              <a:t>3</a:t>
            </a:r>
            <a:r>
              <a:rPr lang="en-US" sz="3000" dirty="0">
                <a:solidFill>
                  <a:srgbClr val="663300"/>
                </a:solidFill>
                <a:latin typeface="Times New Roman" panose="02020603050405020304" pitchFamily="18" charset="0"/>
                <a:cs typeface="Times New Roman" panose="02020603050405020304" pitchFamily="18" charset="0"/>
              </a:rPr>
              <a:t>PO</a:t>
            </a:r>
            <a:r>
              <a:rPr lang="en-US" sz="3000" baseline="-25000" dirty="0">
                <a:solidFill>
                  <a:srgbClr val="663300"/>
                </a:solidFill>
                <a:latin typeface="Times New Roman" panose="02020603050405020304" pitchFamily="18" charset="0"/>
                <a:cs typeface="Times New Roman" panose="02020603050405020304" pitchFamily="18" charset="0"/>
              </a:rPr>
              <a:t>4(AQ)  </a:t>
            </a:r>
            <a:r>
              <a:rPr lang="en-US" sz="3000" dirty="0">
                <a:solidFill>
                  <a:srgbClr val="663300"/>
                </a:solidFill>
                <a:latin typeface="Times New Roman" panose="02020603050405020304" pitchFamily="18" charset="0"/>
                <a:cs typeface="Times New Roman" panose="02020603050405020304" pitchFamily="18" charset="0"/>
              </a:rPr>
              <a:t>+  ___Nb(NO</a:t>
            </a:r>
            <a:r>
              <a:rPr lang="en-US" sz="3000" baseline="-25000" dirty="0">
                <a:solidFill>
                  <a:srgbClr val="663300"/>
                </a:solidFill>
                <a:latin typeface="Times New Roman" panose="02020603050405020304" pitchFamily="18" charset="0"/>
                <a:cs typeface="Times New Roman" panose="02020603050405020304" pitchFamily="18" charset="0"/>
              </a:rPr>
              <a:t>3</a:t>
            </a:r>
            <a:r>
              <a:rPr lang="en-US" sz="3000" dirty="0">
                <a:solidFill>
                  <a:srgbClr val="663300"/>
                </a:solidFill>
                <a:latin typeface="Times New Roman" panose="02020603050405020304" pitchFamily="18" charset="0"/>
                <a:cs typeface="Times New Roman" panose="02020603050405020304" pitchFamily="18" charset="0"/>
              </a:rPr>
              <a:t>)</a:t>
            </a:r>
            <a:r>
              <a:rPr lang="en-US" sz="3000" baseline="-25000" dirty="0">
                <a:solidFill>
                  <a:srgbClr val="663300"/>
                </a:solidFill>
                <a:latin typeface="Times New Roman" panose="02020603050405020304" pitchFamily="18" charset="0"/>
                <a:cs typeface="Times New Roman" panose="02020603050405020304" pitchFamily="18" charset="0"/>
              </a:rPr>
              <a:t>5(AQ)   </a:t>
            </a:r>
            <a:r>
              <a:rPr lang="en-US" sz="3000" dirty="0">
                <a:solidFill>
                  <a:srgbClr val="663300"/>
                </a:solidFill>
                <a:latin typeface="Times New Roman" panose="02020603050405020304" pitchFamily="18" charset="0"/>
                <a:cs typeface="Times New Roman" panose="02020603050405020304" pitchFamily="18" charset="0"/>
              </a:rPr>
              <a:t>→  ___NH</a:t>
            </a:r>
            <a:r>
              <a:rPr lang="en-US" sz="3000" baseline="-25000" dirty="0">
                <a:solidFill>
                  <a:srgbClr val="663300"/>
                </a:solidFill>
                <a:latin typeface="Times New Roman" panose="02020603050405020304" pitchFamily="18" charset="0"/>
                <a:cs typeface="Times New Roman" panose="02020603050405020304" pitchFamily="18" charset="0"/>
              </a:rPr>
              <a:t>4</a:t>
            </a:r>
            <a:r>
              <a:rPr lang="en-US" sz="3000" dirty="0">
                <a:solidFill>
                  <a:srgbClr val="663300"/>
                </a:solidFill>
                <a:latin typeface="Times New Roman" panose="02020603050405020304" pitchFamily="18" charset="0"/>
                <a:cs typeface="Times New Roman" panose="02020603050405020304" pitchFamily="18" charset="0"/>
              </a:rPr>
              <a:t>NO</a:t>
            </a:r>
            <a:r>
              <a:rPr lang="en-US" sz="3000" baseline="-25000" dirty="0">
                <a:solidFill>
                  <a:srgbClr val="663300"/>
                </a:solidFill>
                <a:latin typeface="Times New Roman" panose="02020603050405020304" pitchFamily="18" charset="0"/>
                <a:cs typeface="Times New Roman" panose="02020603050405020304" pitchFamily="18" charset="0"/>
              </a:rPr>
              <a:t>3(__)  </a:t>
            </a:r>
            <a:r>
              <a:rPr lang="en-US" sz="3000" dirty="0">
                <a:solidFill>
                  <a:srgbClr val="663300"/>
                </a:solidFill>
                <a:latin typeface="Times New Roman" panose="02020603050405020304" pitchFamily="18" charset="0"/>
                <a:cs typeface="Times New Roman" panose="02020603050405020304" pitchFamily="18" charset="0"/>
              </a:rPr>
              <a:t>+ ___Nb</a:t>
            </a:r>
            <a:r>
              <a:rPr lang="en-US" sz="3000" baseline="-25000" dirty="0">
                <a:solidFill>
                  <a:srgbClr val="663300"/>
                </a:solidFill>
                <a:latin typeface="Times New Roman" panose="02020603050405020304" pitchFamily="18" charset="0"/>
                <a:cs typeface="Times New Roman" panose="02020603050405020304" pitchFamily="18" charset="0"/>
              </a:rPr>
              <a:t>3</a:t>
            </a:r>
            <a:r>
              <a:rPr lang="en-US" sz="3000" dirty="0">
                <a:solidFill>
                  <a:srgbClr val="663300"/>
                </a:solidFill>
                <a:latin typeface="Times New Roman" panose="02020603050405020304" pitchFamily="18" charset="0"/>
                <a:cs typeface="Times New Roman" panose="02020603050405020304" pitchFamily="18" charset="0"/>
              </a:rPr>
              <a:t>(PO</a:t>
            </a:r>
            <a:r>
              <a:rPr lang="en-US" sz="3000" baseline="-25000" dirty="0">
                <a:solidFill>
                  <a:srgbClr val="663300"/>
                </a:solidFill>
                <a:latin typeface="Times New Roman" panose="02020603050405020304" pitchFamily="18" charset="0"/>
                <a:cs typeface="Times New Roman" panose="02020603050405020304" pitchFamily="18" charset="0"/>
              </a:rPr>
              <a:t>4</a:t>
            </a:r>
            <a:r>
              <a:rPr lang="en-US" sz="3000" dirty="0">
                <a:solidFill>
                  <a:srgbClr val="663300"/>
                </a:solidFill>
                <a:latin typeface="Times New Roman" panose="02020603050405020304" pitchFamily="18" charset="0"/>
                <a:cs typeface="Times New Roman" panose="02020603050405020304" pitchFamily="18" charset="0"/>
              </a:rPr>
              <a:t>)</a:t>
            </a:r>
            <a:r>
              <a:rPr lang="en-US" sz="3000" baseline="-25000" dirty="0">
                <a:solidFill>
                  <a:srgbClr val="663300"/>
                </a:solidFill>
                <a:latin typeface="Times New Roman" panose="02020603050405020304" pitchFamily="18" charset="0"/>
                <a:cs typeface="Times New Roman" panose="02020603050405020304" pitchFamily="18" charset="0"/>
              </a:rPr>
              <a:t>5(__)</a:t>
            </a:r>
            <a:endParaRPr lang="en-US" sz="3000" dirty="0">
              <a:solidFill>
                <a:srgbClr val="6633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F0CF6BE-6B35-C1AC-B2CB-3AFAFECCDF2E}"/>
              </a:ext>
            </a:extLst>
          </p:cNvPr>
          <p:cNvSpPr txBox="1"/>
          <p:nvPr/>
        </p:nvSpPr>
        <p:spPr>
          <a:xfrm>
            <a:off x="7116897" y="2269474"/>
            <a:ext cx="4869455" cy="954107"/>
          </a:xfrm>
          <a:prstGeom prst="rect">
            <a:avLst/>
          </a:prstGeom>
          <a:noFill/>
        </p:spPr>
        <p:txBody>
          <a:bodyPr wrap="square" rtlCol="0">
            <a:spAutoFit/>
          </a:bodyPr>
          <a:lstStyle/>
          <a:p>
            <a:r>
              <a:rPr lang="en-US" sz="2800" dirty="0">
                <a:solidFill>
                  <a:srgbClr val="FF0000"/>
                </a:solidFill>
              </a:rPr>
              <a:t>Good as is        this is fixed now</a:t>
            </a:r>
            <a:br>
              <a:rPr lang="en-US" sz="2800" dirty="0">
                <a:solidFill>
                  <a:srgbClr val="FF0000"/>
                </a:solidFill>
              </a:rPr>
            </a:br>
            <a:r>
              <a:rPr lang="en-US" sz="2800" dirty="0">
                <a:solidFill>
                  <a:srgbClr val="FF0000"/>
                </a:solidFill>
              </a:rPr>
              <a:t> 1:1 ratio             3:5 ratio</a:t>
            </a:r>
          </a:p>
        </p:txBody>
      </p:sp>
      <p:sp>
        <p:nvSpPr>
          <p:cNvPr id="3" name="TextBox 2">
            <a:extLst>
              <a:ext uri="{FF2B5EF4-FFF2-40B4-BE49-F238E27FC236}">
                <a16:creationId xmlns:a16="http://schemas.microsoft.com/office/drawing/2014/main" id="{1AA059C3-FA73-5099-67D1-75FCC1F27323}"/>
              </a:ext>
            </a:extLst>
          </p:cNvPr>
          <p:cNvSpPr txBox="1"/>
          <p:nvPr/>
        </p:nvSpPr>
        <p:spPr>
          <a:xfrm>
            <a:off x="1540526" y="4448977"/>
            <a:ext cx="9883966" cy="523220"/>
          </a:xfrm>
          <a:prstGeom prst="rect">
            <a:avLst/>
          </a:prstGeom>
          <a:noFill/>
        </p:spPr>
        <p:txBody>
          <a:bodyPr wrap="square" rtlCol="0">
            <a:spAutoFit/>
          </a:bodyPr>
          <a:lstStyle/>
          <a:p>
            <a:r>
              <a:rPr lang="en-US" sz="2800" dirty="0">
                <a:solidFill>
                  <a:srgbClr val="FF0000"/>
                </a:solidFill>
              </a:rPr>
              <a:t>Now balance this… </a:t>
            </a:r>
          </a:p>
        </p:txBody>
      </p:sp>
    </p:spTree>
    <p:extLst>
      <p:ext uri="{BB962C8B-B14F-4D97-AF65-F5344CB8AC3E}">
        <p14:creationId xmlns:p14="http://schemas.microsoft.com/office/powerpoint/2010/main" val="12082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501675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r>
              <a:rPr lang="en-US" sz="2000" dirty="0">
                <a:latin typeface="Times New Roman" panose="02020603050405020304" pitchFamily="18" charset="0"/>
                <a:cs typeface="Times New Roman" panose="02020603050405020304" pitchFamily="18" charset="0"/>
              </a:rPr>
              <a:t>5.  Write a balanced chemical equation with phases for the double replacement reaction between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ammonium phosphate and niobium (V) nitrate solutions.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solidFill>
                  <a:srgbClr val="663300"/>
                </a:solidFill>
                <a:latin typeface="Times New Roman" panose="02020603050405020304" pitchFamily="18" charset="0"/>
                <a:cs typeface="Times New Roman" panose="02020603050405020304" pitchFamily="18" charset="0"/>
              </a:rPr>
            </a:br>
            <a:r>
              <a:rPr lang="en-US" sz="3000" dirty="0">
                <a:solidFill>
                  <a:srgbClr val="663300"/>
                </a:solidFill>
                <a:latin typeface="Times New Roman" panose="02020603050405020304" pitchFamily="18" charset="0"/>
                <a:cs typeface="Times New Roman" panose="02020603050405020304" pitchFamily="18" charset="0"/>
              </a:rPr>
              <a:t>5(NH</a:t>
            </a:r>
            <a:r>
              <a:rPr lang="en-US" sz="3000" baseline="-25000" dirty="0">
                <a:solidFill>
                  <a:srgbClr val="663300"/>
                </a:solidFill>
                <a:latin typeface="Times New Roman" panose="02020603050405020304" pitchFamily="18" charset="0"/>
                <a:cs typeface="Times New Roman" panose="02020603050405020304" pitchFamily="18" charset="0"/>
              </a:rPr>
              <a:t>4</a:t>
            </a:r>
            <a:r>
              <a:rPr lang="en-US" sz="3000" dirty="0">
                <a:solidFill>
                  <a:srgbClr val="663300"/>
                </a:solidFill>
                <a:latin typeface="Times New Roman" panose="02020603050405020304" pitchFamily="18" charset="0"/>
                <a:cs typeface="Times New Roman" panose="02020603050405020304" pitchFamily="18" charset="0"/>
              </a:rPr>
              <a:t>)</a:t>
            </a:r>
            <a:r>
              <a:rPr lang="en-US" sz="3000" baseline="-25000" dirty="0">
                <a:solidFill>
                  <a:srgbClr val="663300"/>
                </a:solidFill>
                <a:latin typeface="Times New Roman" panose="02020603050405020304" pitchFamily="18" charset="0"/>
                <a:cs typeface="Times New Roman" panose="02020603050405020304" pitchFamily="18" charset="0"/>
              </a:rPr>
              <a:t>3</a:t>
            </a:r>
            <a:r>
              <a:rPr lang="en-US" sz="3000" dirty="0">
                <a:solidFill>
                  <a:srgbClr val="663300"/>
                </a:solidFill>
                <a:latin typeface="Times New Roman" panose="02020603050405020304" pitchFamily="18" charset="0"/>
                <a:cs typeface="Times New Roman" panose="02020603050405020304" pitchFamily="18" charset="0"/>
              </a:rPr>
              <a:t>PO</a:t>
            </a:r>
            <a:r>
              <a:rPr lang="en-US" sz="3000" baseline="-25000" dirty="0">
                <a:solidFill>
                  <a:srgbClr val="663300"/>
                </a:solidFill>
                <a:latin typeface="Times New Roman" panose="02020603050405020304" pitchFamily="18" charset="0"/>
                <a:cs typeface="Times New Roman" panose="02020603050405020304" pitchFamily="18" charset="0"/>
              </a:rPr>
              <a:t>4(AQ)  </a:t>
            </a:r>
            <a:r>
              <a:rPr lang="en-US" sz="3000" dirty="0">
                <a:solidFill>
                  <a:srgbClr val="663300"/>
                </a:solidFill>
                <a:latin typeface="Times New Roman" panose="02020603050405020304" pitchFamily="18" charset="0"/>
                <a:cs typeface="Times New Roman" panose="02020603050405020304" pitchFamily="18" charset="0"/>
              </a:rPr>
              <a:t>+  3Nb(NO</a:t>
            </a:r>
            <a:r>
              <a:rPr lang="en-US" sz="3000" baseline="-25000" dirty="0">
                <a:solidFill>
                  <a:srgbClr val="663300"/>
                </a:solidFill>
                <a:latin typeface="Times New Roman" panose="02020603050405020304" pitchFamily="18" charset="0"/>
                <a:cs typeface="Times New Roman" panose="02020603050405020304" pitchFamily="18" charset="0"/>
              </a:rPr>
              <a:t>3</a:t>
            </a:r>
            <a:r>
              <a:rPr lang="en-US" sz="3000" dirty="0">
                <a:solidFill>
                  <a:srgbClr val="663300"/>
                </a:solidFill>
                <a:latin typeface="Times New Roman" panose="02020603050405020304" pitchFamily="18" charset="0"/>
                <a:cs typeface="Times New Roman" panose="02020603050405020304" pitchFamily="18" charset="0"/>
              </a:rPr>
              <a:t>)</a:t>
            </a:r>
            <a:r>
              <a:rPr lang="en-US" sz="3000" baseline="-25000" dirty="0">
                <a:solidFill>
                  <a:srgbClr val="663300"/>
                </a:solidFill>
                <a:latin typeface="Times New Roman" panose="02020603050405020304" pitchFamily="18" charset="0"/>
                <a:cs typeface="Times New Roman" panose="02020603050405020304" pitchFamily="18" charset="0"/>
              </a:rPr>
              <a:t>5(AQ)   </a:t>
            </a:r>
            <a:r>
              <a:rPr lang="en-US" sz="3000" dirty="0">
                <a:solidFill>
                  <a:srgbClr val="663300"/>
                </a:solidFill>
                <a:latin typeface="Times New Roman" panose="02020603050405020304" pitchFamily="18" charset="0"/>
                <a:cs typeface="Times New Roman" panose="02020603050405020304" pitchFamily="18" charset="0"/>
              </a:rPr>
              <a:t>→  15NH</a:t>
            </a:r>
            <a:r>
              <a:rPr lang="en-US" sz="3000" baseline="-25000" dirty="0">
                <a:solidFill>
                  <a:srgbClr val="663300"/>
                </a:solidFill>
                <a:latin typeface="Times New Roman" panose="02020603050405020304" pitchFamily="18" charset="0"/>
                <a:cs typeface="Times New Roman" panose="02020603050405020304" pitchFamily="18" charset="0"/>
              </a:rPr>
              <a:t>4</a:t>
            </a:r>
            <a:r>
              <a:rPr lang="en-US" sz="3000" dirty="0">
                <a:solidFill>
                  <a:srgbClr val="663300"/>
                </a:solidFill>
                <a:latin typeface="Times New Roman" panose="02020603050405020304" pitchFamily="18" charset="0"/>
                <a:cs typeface="Times New Roman" panose="02020603050405020304" pitchFamily="18" charset="0"/>
              </a:rPr>
              <a:t>NO</a:t>
            </a:r>
            <a:r>
              <a:rPr lang="en-US" sz="3000" baseline="-25000" dirty="0">
                <a:solidFill>
                  <a:srgbClr val="663300"/>
                </a:solidFill>
                <a:latin typeface="Times New Roman" panose="02020603050405020304" pitchFamily="18" charset="0"/>
                <a:cs typeface="Times New Roman" panose="02020603050405020304" pitchFamily="18" charset="0"/>
              </a:rPr>
              <a:t>3(__)  </a:t>
            </a:r>
            <a:r>
              <a:rPr lang="en-US" sz="3000" dirty="0">
                <a:solidFill>
                  <a:srgbClr val="663300"/>
                </a:solidFill>
                <a:latin typeface="Times New Roman" panose="02020603050405020304" pitchFamily="18" charset="0"/>
                <a:cs typeface="Times New Roman" panose="02020603050405020304" pitchFamily="18" charset="0"/>
              </a:rPr>
              <a:t>+  1 Nb</a:t>
            </a:r>
            <a:r>
              <a:rPr lang="en-US" sz="3000" baseline="-25000" dirty="0">
                <a:solidFill>
                  <a:srgbClr val="663300"/>
                </a:solidFill>
                <a:latin typeface="Times New Roman" panose="02020603050405020304" pitchFamily="18" charset="0"/>
                <a:cs typeface="Times New Roman" panose="02020603050405020304" pitchFamily="18" charset="0"/>
              </a:rPr>
              <a:t>3</a:t>
            </a:r>
            <a:r>
              <a:rPr lang="en-US" sz="3000" dirty="0">
                <a:solidFill>
                  <a:srgbClr val="663300"/>
                </a:solidFill>
                <a:latin typeface="Times New Roman" panose="02020603050405020304" pitchFamily="18" charset="0"/>
                <a:cs typeface="Times New Roman" panose="02020603050405020304" pitchFamily="18" charset="0"/>
              </a:rPr>
              <a:t>(PO</a:t>
            </a:r>
            <a:r>
              <a:rPr lang="en-US" sz="3000" baseline="-25000" dirty="0">
                <a:solidFill>
                  <a:srgbClr val="663300"/>
                </a:solidFill>
                <a:latin typeface="Times New Roman" panose="02020603050405020304" pitchFamily="18" charset="0"/>
                <a:cs typeface="Times New Roman" panose="02020603050405020304" pitchFamily="18" charset="0"/>
              </a:rPr>
              <a:t>4</a:t>
            </a:r>
            <a:r>
              <a:rPr lang="en-US" sz="3000" dirty="0">
                <a:solidFill>
                  <a:srgbClr val="663300"/>
                </a:solidFill>
                <a:latin typeface="Times New Roman" panose="02020603050405020304" pitchFamily="18" charset="0"/>
                <a:cs typeface="Times New Roman" panose="02020603050405020304" pitchFamily="18" charset="0"/>
              </a:rPr>
              <a:t>)</a:t>
            </a:r>
            <a:r>
              <a:rPr lang="en-US" sz="3000" baseline="-25000" dirty="0">
                <a:solidFill>
                  <a:srgbClr val="663300"/>
                </a:solidFill>
                <a:latin typeface="Times New Roman" panose="02020603050405020304" pitchFamily="18" charset="0"/>
                <a:cs typeface="Times New Roman" panose="02020603050405020304" pitchFamily="18" charset="0"/>
              </a:rPr>
              <a:t>5(__)</a:t>
            </a:r>
            <a:br>
              <a:rPr lang="en-US" sz="3000" baseline="-25000" dirty="0">
                <a:solidFill>
                  <a:srgbClr val="663300"/>
                </a:solidFill>
                <a:latin typeface="Times New Roman" panose="02020603050405020304" pitchFamily="18" charset="0"/>
                <a:cs typeface="Times New Roman" panose="02020603050405020304" pitchFamily="18" charset="0"/>
              </a:rPr>
            </a:br>
            <a:br>
              <a:rPr lang="en-US" sz="3000" baseline="-25000" dirty="0">
                <a:solidFill>
                  <a:srgbClr val="663300"/>
                </a:solidFill>
                <a:latin typeface="Times New Roman" panose="02020603050405020304" pitchFamily="18" charset="0"/>
                <a:cs typeface="Times New Roman" panose="02020603050405020304" pitchFamily="18" charset="0"/>
              </a:rPr>
            </a:br>
            <a:br>
              <a:rPr lang="en-US" sz="3000" baseline="-25000" dirty="0">
                <a:solidFill>
                  <a:srgbClr val="663300"/>
                </a:solidFill>
                <a:latin typeface="Times New Roman" panose="02020603050405020304" pitchFamily="18" charset="0"/>
                <a:cs typeface="Times New Roman" panose="02020603050405020304" pitchFamily="18" charset="0"/>
              </a:rPr>
            </a:br>
            <a:br>
              <a:rPr lang="en-US" sz="3000" baseline="-25000" dirty="0">
                <a:solidFill>
                  <a:srgbClr val="663300"/>
                </a:solidFill>
                <a:latin typeface="Times New Roman" panose="02020603050405020304" pitchFamily="18" charset="0"/>
                <a:cs typeface="Times New Roman" panose="02020603050405020304" pitchFamily="18" charset="0"/>
              </a:rPr>
            </a:br>
            <a:br>
              <a:rPr lang="en-US" sz="3000" baseline="-25000" dirty="0">
                <a:solidFill>
                  <a:srgbClr val="663300"/>
                </a:solidFill>
                <a:latin typeface="Times New Roman" panose="02020603050405020304" pitchFamily="18" charset="0"/>
                <a:cs typeface="Times New Roman" panose="02020603050405020304" pitchFamily="18" charset="0"/>
              </a:rPr>
            </a:br>
            <a:br>
              <a:rPr lang="en-US" sz="3000" baseline="-25000" dirty="0">
                <a:solidFill>
                  <a:srgbClr val="663300"/>
                </a:solidFill>
                <a:latin typeface="Times New Roman" panose="02020603050405020304" pitchFamily="18" charset="0"/>
                <a:cs typeface="Times New Roman" panose="02020603050405020304" pitchFamily="18" charset="0"/>
              </a:rPr>
            </a:br>
            <a:br>
              <a:rPr lang="en-US" sz="3000" baseline="-25000" dirty="0">
                <a:solidFill>
                  <a:srgbClr val="663300"/>
                </a:solidFill>
                <a:latin typeface="Times New Roman" panose="02020603050405020304" pitchFamily="18" charset="0"/>
                <a:cs typeface="Times New Roman" panose="02020603050405020304" pitchFamily="18" charset="0"/>
              </a:rPr>
            </a:br>
            <a:br>
              <a:rPr lang="en-US" sz="3000" baseline="-25000" dirty="0">
                <a:solidFill>
                  <a:srgbClr val="663300"/>
                </a:solidFill>
                <a:latin typeface="Times New Roman" panose="02020603050405020304" pitchFamily="18" charset="0"/>
                <a:cs typeface="Times New Roman" panose="02020603050405020304" pitchFamily="18" charset="0"/>
              </a:rPr>
            </a:br>
            <a:br>
              <a:rPr lang="en-US" sz="3000" baseline="-25000" dirty="0">
                <a:solidFill>
                  <a:srgbClr val="663300"/>
                </a:solidFill>
                <a:latin typeface="Times New Roman" panose="02020603050405020304" pitchFamily="18" charset="0"/>
                <a:cs typeface="Times New Roman" panose="02020603050405020304" pitchFamily="18" charset="0"/>
              </a:rPr>
            </a:br>
            <a:r>
              <a:rPr lang="en-US" sz="3000" dirty="0">
                <a:solidFill>
                  <a:srgbClr val="663300"/>
                </a:solidFill>
                <a:latin typeface="Times New Roman" panose="02020603050405020304" pitchFamily="18" charset="0"/>
                <a:cs typeface="Times New Roman" panose="02020603050405020304" pitchFamily="18" charset="0"/>
              </a:rPr>
              <a:t>5(NH</a:t>
            </a:r>
            <a:r>
              <a:rPr lang="en-US" sz="3000" baseline="-25000" dirty="0">
                <a:solidFill>
                  <a:srgbClr val="663300"/>
                </a:solidFill>
                <a:latin typeface="Times New Roman" panose="02020603050405020304" pitchFamily="18" charset="0"/>
                <a:cs typeface="Times New Roman" panose="02020603050405020304" pitchFamily="18" charset="0"/>
              </a:rPr>
              <a:t>4</a:t>
            </a:r>
            <a:r>
              <a:rPr lang="en-US" sz="3000" dirty="0">
                <a:solidFill>
                  <a:srgbClr val="663300"/>
                </a:solidFill>
                <a:latin typeface="Times New Roman" panose="02020603050405020304" pitchFamily="18" charset="0"/>
                <a:cs typeface="Times New Roman" panose="02020603050405020304" pitchFamily="18" charset="0"/>
              </a:rPr>
              <a:t>)</a:t>
            </a:r>
            <a:r>
              <a:rPr lang="en-US" sz="3000" baseline="-25000" dirty="0">
                <a:solidFill>
                  <a:srgbClr val="663300"/>
                </a:solidFill>
                <a:latin typeface="Times New Roman" panose="02020603050405020304" pitchFamily="18" charset="0"/>
                <a:cs typeface="Times New Roman" panose="02020603050405020304" pitchFamily="18" charset="0"/>
              </a:rPr>
              <a:t>3</a:t>
            </a:r>
            <a:r>
              <a:rPr lang="en-US" sz="3000" dirty="0">
                <a:solidFill>
                  <a:srgbClr val="663300"/>
                </a:solidFill>
                <a:latin typeface="Times New Roman" panose="02020603050405020304" pitchFamily="18" charset="0"/>
                <a:cs typeface="Times New Roman" panose="02020603050405020304" pitchFamily="18" charset="0"/>
              </a:rPr>
              <a:t>PO</a:t>
            </a:r>
            <a:r>
              <a:rPr lang="en-US" sz="3000" baseline="-25000" dirty="0">
                <a:solidFill>
                  <a:srgbClr val="663300"/>
                </a:solidFill>
                <a:latin typeface="Times New Roman" panose="02020603050405020304" pitchFamily="18" charset="0"/>
                <a:cs typeface="Times New Roman" panose="02020603050405020304" pitchFamily="18" charset="0"/>
              </a:rPr>
              <a:t>4(AQ)  </a:t>
            </a:r>
            <a:r>
              <a:rPr lang="en-US" sz="3000" dirty="0">
                <a:solidFill>
                  <a:srgbClr val="663300"/>
                </a:solidFill>
                <a:latin typeface="Times New Roman" panose="02020603050405020304" pitchFamily="18" charset="0"/>
                <a:cs typeface="Times New Roman" panose="02020603050405020304" pitchFamily="18" charset="0"/>
              </a:rPr>
              <a:t>+  3Nb(NO</a:t>
            </a:r>
            <a:r>
              <a:rPr lang="en-US" sz="3000" baseline="-25000" dirty="0">
                <a:solidFill>
                  <a:srgbClr val="663300"/>
                </a:solidFill>
                <a:latin typeface="Times New Roman" panose="02020603050405020304" pitchFamily="18" charset="0"/>
                <a:cs typeface="Times New Roman" panose="02020603050405020304" pitchFamily="18" charset="0"/>
              </a:rPr>
              <a:t>3</a:t>
            </a:r>
            <a:r>
              <a:rPr lang="en-US" sz="3000" dirty="0">
                <a:solidFill>
                  <a:srgbClr val="663300"/>
                </a:solidFill>
                <a:latin typeface="Times New Roman" panose="02020603050405020304" pitchFamily="18" charset="0"/>
                <a:cs typeface="Times New Roman" panose="02020603050405020304" pitchFamily="18" charset="0"/>
              </a:rPr>
              <a:t>)</a:t>
            </a:r>
            <a:r>
              <a:rPr lang="en-US" sz="3000" baseline="-25000" dirty="0">
                <a:solidFill>
                  <a:srgbClr val="663300"/>
                </a:solidFill>
                <a:latin typeface="Times New Roman" panose="02020603050405020304" pitchFamily="18" charset="0"/>
                <a:cs typeface="Times New Roman" panose="02020603050405020304" pitchFamily="18" charset="0"/>
              </a:rPr>
              <a:t>5(AQ)   </a:t>
            </a:r>
            <a:r>
              <a:rPr lang="en-US" sz="3000" dirty="0">
                <a:solidFill>
                  <a:srgbClr val="663300"/>
                </a:solidFill>
                <a:latin typeface="Times New Roman" panose="02020603050405020304" pitchFamily="18" charset="0"/>
                <a:cs typeface="Times New Roman" panose="02020603050405020304" pitchFamily="18" charset="0"/>
              </a:rPr>
              <a:t>→  15NH</a:t>
            </a:r>
            <a:r>
              <a:rPr lang="en-US" sz="3000" baseline="-25000" dirty="0">
                <a:solidFill>
                  <a:srgbClr val="663300"/>
                </a:solidFill>
                <a:latin typeface="Times New Roman" panose="02020603050405020304" pitchFamily="18" charset="0"/>
                <a:cs typeface="Times New Roman" panose="02020603050405020304" pitchFamily="18" charset="0"/>
              </a:rPr>
              <a:t>4</a:t>
            </a:r>
            <a:r>
              <a:rPr lang="en-US" sz="3000" dirty="0">
                <a:solidFill>
                  <a:srgbClr val="663300"/>
                </a:solidFill>
                <a:latin typeface="Times New Roman" panose="02020603050405020304" pitchFamily="18" charset="0"/>
                <a:cs typeface="Times New Roman" panose="02020603050405020304" pitchFamily="18" charset="0"/>
              </a:rPr>
              <a:t>NO</a:t>
            </a:r>
            <a:r>
              <a:rPr lang="en-US" sz="3000" baseline="-25000" dirty="0">
                <a:solidFill>
                  <a:srgbClr val="663300"/>
                </a:solidFill>
                <a:latin typeface="Times New Roman" panose="02020603050405020304" pitchFamily="18" charset="0"/>
                <a:cs typeface="Times New Roman" panose="02020603050405020304" pitchFamily="18" charset="0"/>
              </a:rPr>
              <a:t>3(</a:t>
            </a:r>
            <a:r>
              <a:rPr lang="en-US" sz="3000" baseline="-25000" dirty="0">
                <a:solidFill>
                  <a:srgbClr val="0000FF"/>
                </a:solidFill>
                <a:latin typeface="Times New Roman" panose="02020603050405020304" pitchFamily="18" charset="0"/>
                <a:cs typeface="Times New Roman" panose="02020603050405020304" pitchFamily="18" charset="0"/>
              </a:rPr>
              <a:t>AQ</a:t>
            </a:r>
            <a:r>
              <a:rPr lang="en-US" sz="3000" baseline="-25000" dirty="0">
                <a:solidFill>
                  <a:srgbClr val="663300"/>
                </a:solidFill>
                <a:latin typeface="Times New Roman" panose="02020603050405020304" pitchFamily="18" charset="0"/>
                <a:cs typeface="Times New Roman" panose="02020603050405020304" pitchFamily="18" charset="0"/>
              </a:rPr>
              <a:t>)  </a:t>
            </a:r>
            <a:r>
              <a:rPr lang="en-US" sz="3000" dirty="0">
                <a:solidFill>
                  <a:srgbClr val="663300"/>
                </a:solidFill>
                <a:latin typeface="Times New Roman" panose="02020603050405020304" pitchFamily="18" charset="0"/>
                <a:cs typeface="Times New Roman" panose="02020603050405020304" pitchFamily="18" charset="0"/>
              </a:rPr>
              <a:t>+  1 Nb</a:t>
            </a:r>
            <a:r>
              <a:rPr lang="en-US" sz="3000" baseline="-25000" dirty="0">
                <a:solidFill>
                  <a:srgbClr val="663300"/>
                </a:solidFill>
                <a:latin typeface="Times New Roman" panose="02020603050405020304" pitchFamily="18" charset="0"/>
                <a:cs typeface="Times New Roman" panose="02020603050405020304" pitchFamily="18" charset="0"/>
              </a:rPr>
              <a:t>3</a:t>
            </a:r>
            <a:r>
              <a:rPr lang="en-US" sz="3000" dirty="0">
                <a:solidFill>
                  <a:srgbClr val="663300"/>
                </a:solidFill>
                <a:latin typeface="Times New Roman" panose="02020603050405020304" pitchFamily="18" charset="0"/>
                <a:cs typeface="Times New Roman" panose="02020603050405020304" pitchFamily="18" charset="0"/>
              </a:rPr>
              <a:t>(PO</a:t>
            </a:r>
            <a:r>
              <a:rPr lang="en-US" sz="3000" baseline="-25000" dirty="0">
                <a:solidFill>
                  <a:srgbClr val="663300"/>
                </a:solidFill>
                <a:latin typeface="Times New Roman" panose="02020603050405020304" pitchFamily="18" charset="0"/>
                <a:cs typeface="Times New Roman" panose="02020603050405020304" pitchFamily="18" charset="0"/>
              </a:rPr>
              <a:t>4</a:t>
            </a:r>
            <a:r>
              <a:rPr lang="en-US" sz="3000" dirty="0">
                <a:solidFill>
                  <a:srgbClr val="663300"/>
                </a:solidFill>
                <a:latin typeface="Times New Roman" panose="02020603050405020304" pitchFamily="18" charset="0"/>
                <a:cs typeface="Times New Roman" panose="02020603050405020304" pitchFamily="18" charset="0"/>
              </a:rPr>
              <a:t>)</a:t>
            </a:r>
            <a:r>
              <a:rPr lang="en-US" sz="3000" baseline="-25000" dirty="0">
                <a:solidFill>
                  <a:srgbClr val="663300"/>
                </a:solidFill>
                <a:latin typeface="Times New Roman" panose="02020603050405020304" pitchFamily="18" charset="0"/>
                <a:cs typeface="Times New Roman" panose="02020603050405020304" pitchFamily="18" charset="0"/>
              </a:rPr>
              <a:t>5(</a:t>
            </a:r>
            <a:r>
              <a:rPr lang="en-US" sz="3000" baseline="-25000" dirty="0">
                <a:solidFill>
                  <a:srgbClr val="FF0000"/>
                </a:solidFill>
                <a:latin typeface="Times New Roman" panose="02020603050405020304" pitchFamily="18" charset="0"/>
                <a:cs typeface="Times New Roman" panose="02020603050405020304" pitchFamily="18" charset="0"/>
              </a:rPr>
              <a:t>S</a:t>
            </a:r>
            <a:r>
              <a:rPr lang="en-US" sz="3000" baseline="-25000" dirty="0">
                <a:solidFill>
                  <a:srgbClr val="663300"/>
                </a:solidFill>
                <a:latin typeface="Times New Roman" panose="02020603050405020304" pitchFamily="18" charset="0"/>
                <a:cs typeface="Times New Roman" panose="02020603050405020304" pitchFamily="18" charset="0"/>
              </a:rPr>
              <a:t>)</a:t>
            </a:r>
            <a:endParaRPr lang="en-US" sz="3000" dirty="0">
              <a:solidFill>
                <a:srgbClr val="6633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AA059C3-FA73-5099-67D1-75FCC1F27323}"/>
              </a:ext>
            </a:extLst>
          </p:cNvPr>
          <p:cNvSpPr txBox="1"/>
          <p:nvPr/>
        </p:nvSpPr>
        <p:spPr>
          <a:xfrm>
            <a:off x="912565" y="2487975"/>
            <a:ext cx="9883966" cy="954107"/>
          </a:xfrm>
          <a:prstGeom prst="rect">
            <a:avLst/>
          </a:prstGeom>
          <a:noFill/>
        </p:spPr>
        <p:txBody>
          <a:bodyPr wrap="square" rtlCol="0">
            <a:spAutoFit/>
          </a:bodyPr>
          <a:lstStyle/>
          <a:p>
            <a:r>
              <a:rPr lang="en-US" sz="2800" dirty="0">
                <a:solidFill>
                  <a:srgbClr val="FF0000"/>
                </a:solidFill>
              </a:rPr>
              <a:t>Balanced, now check products on table F</a:t>
            </a:r>
            <a:br>
              <a:rPr lang="en-US" sz="2800" dirty="0">
                <a:solidFill>
                  <a:srgbClr val="FF0000"/>
                </a:solidFill>
              </a:rPr>
            </a:br>
            <a:r>
              <a:rPr lang="en-US" sz="2800" dirty="0">
                <a:solidFill>
                  <a:srgbClr val="FF0000"/>
                </a:solidFill>
              </a:rPr>
              <a:t>AQ or S??? </a:t>
            </a:r>
          </a:p>
        </p:txBody>
      </p:sp>
      <p:cxnSp>
        <p:nvCxnSpPr>
          <p:cNvPr id="5" name="Straight Arrow Connector 4">
            <a:extLst>
              <a:ext uri="{FF2B5EF4-FFF2-40B4-BE49-F238E27FC236}">
                <a16:creationId xmlns:a16="http://schemas.microsoft.com/office/drawing/2014/main" id="{4C8BE23B-C655-6C76-0DB0-002F513FB67D}"/>
              </a:ext>
            </a:extLst>
          </p:cNvPr>
          <p:cNvCxnSpPr/>
          <p:nvPr/>
        </p:nvCxnSpPr>
        <p:spPr>
          <a:xfrm flipH="1" flipV="1">
            <a:off x="8912646" y="2137272"/>
            <a:ext cx="462708" cy="727114"/>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F8A1205-947E-A53A-2CC1-ACDEDED703A0}"/>
              </a:ext>
            </a:extLst>
          </p:cNvPr>
          <p:cNvSpPr txBox="1"/>
          <p:nvPr/>
        </p:nvSpPr>
        <p:spPr>
          <a:xfrm>
            <a:off x="9243152" y="3051672"/>
            <a:ext cx="2842352" cy="1015663"/>
          </a:xfrm>
          <a:prstGeom prst="rect">
            <a:avLst/>
          </a:prstGeom>
          <a:noFill/>
        </p:spPr>
        <p:txBody>
          <a:bodyPr wrap="square" rtlCol="0">
            <a:spAutoFit/>
          </a:bodyPr>
          <a:lstStyle/>
          <a:p>
            <a:r>
              <a:rPr lang="en-US" sz="2000" dirty="0">
                <a:solidFill>
                  <a:srgbClr val="0000FF"/>
                </a:solidFill>
              </a:rPr>
              <a:t>A Blank is better - But the Regents exam will accept the number one!</a:t>
            </a:r>
          </a:p>
        </p:txBody>
      </p:sp>
      <p:sp>
        <p:nvSpPr>
          <p:cNvPr id="8" name="TextBox 7">
            <a:extLst>
              <a:ext uri="{FF2B5EF4-FFF2-40B4-BE49-F238E27FC236}">
                <a16:creationId xmlns:a16="http://schemas.microsoft.com/office/drawing/2014/main" id="{193F320A-498F-D530-5A2A-29E378CB0C50}"/>
              </a:ext>
            </a:extLst>
          </p:cNvPr>
          <p:cNvSpPr txBox="1"/>
          <p:nvPr/>
        </p:nvSpPr>
        <p:spPr>
          <a:xfrm>
            <a:off x="6918593" y="5103401"/>
            <a:ext cx="4274545" cy="1384995"/>
          </a:xfrm>
          <a:prstGeom prst="rect">
            <a:avLst/>
          </a:prstGeom>
          <a:noFill/>
        </p:spPr>
        <p:txBody>
          <a:bodyPr wrap="square" rtlCol="0">
            <a:spAutoFit/>
          </a:bodyPr>
          <a:lstStyle/>
          <a:p>
            <a:r>
              <a:rPr lang="en-US" sz="2800" dirty="0">
                <a:solidFill>
                  <a:srgbClr val="FF0000"/>
                </a:solidFill>
              </a:rPr>
              <a:t>AQ first,  the phosphate forms a solid – insoluble</a:t>
            </a:r>
            <a:br>
              <a:rPr lang="en-US" sz="2800" dirty="0">
                <a:solidFill>
                  <a:srgbClr val="FF0000"/>
                </a:solidFill>
              </a:rPr>
            </a:br>
            <a:r>
              <a:rPr lang="en-US" sz="2800" i="1" dirty="0">
                <a:solidFill>
                  <a:srgbClr val="663300"/>
                </a:solidFill>
              </a:rPr>
              <a:t>Done.</a:t>
            </a:r>
          </a:p>
        </p:txBody>
      </p:sp>
    </p:spTree>
    <p:extLst>
      <p:ext uri="{BB962C8B-B14F-4D97-AF65-F5344CB8AC3E}">
        <p14:creationId xmlns:p14="http://schemas.microsoft.com/office/powerpoint/2010/main" val="3513121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409342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6.  Write a balanced chemical equation with phases for the double replacement reaction between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two aqueous solutions of lead (II) acetate and sodium bromide.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Pb</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C</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O</a:t>
            </a:r>
            <a:r>
              <a:rPr lang="en-US" sz="2000" baseline="-25000" dirty="0">
                <a:latin typeface="Times New Roman" panose="02020603050405020304" pitchFamily="18" charset="0"/>
                <a:cs typeface="Times New Roman" panose="02020603050405020304" pitchFamily="18" charset="0"/>
              </a:rPr>
              <a:t>2</a:t>
            </a:r>
            <a:r>
              <a:rPr lang="en-US" sz="2000" baseline="30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Na</a:t>
            </a:r>
            <a:r>
              <a:rPr lang="en-US" sz="2000" baseline="30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Br</a:t>
            </a:r>
            <a:r>
              <a:rPr lang="en-US" sz="2000" baseline="30000" dirty="0">
                <a:latin typeface="Times New Roman" panose="02020603050405020304" pitchFamily="18" charset="0"/>
                <a:cs typeface="Times New Roman" panose="02020603050405020304" pitchFamily="18" charset="0"/>
              </a:rPr>
              <a:t>-1</a:t>
            </a:r>
            <a:br>
              <a:rPr lang="en-US" sz="2000" dirty="0">
                <a:solidFill>
                  <a:srgbClr val="663300"/>
                </a:solidFill>
                <a:latin typeface="Times New Roman" panose="02020603050405020304" pitchFamily="18" charset="0"/>
                <a:cs typeface="Times New Roman" panose="02020603050405020304" pitchFamily="18" charset="0"/>
              </a:rPr>
            </a:br>
            <a:r>
              <a:rPr lang="en-US" sz="2000" dirty="0">
                <a:solidFill>
                  <a:srgbClr val="663300"/>
                </a:solidFill>
                <a:latin typeface="Times New Roman" panose="02020603050405020304" pitchFamily="18" charset="0"/>
                <a:cs typeface="Times New Roman" panose="02020603050405020304" pitchFamily="18" charset="0"/>
              </a:rPr>
              <a:t>     </a:t>
            </a:r>
            <a:r>
              <a:rPr lang="en-US" sz="3200" dirty="0">
                <a:solidFill>
                  <a:srgbClr val="663300"/>
                </a:solidFill>
                <a:latin typeface="Times New Roman" panose="02020603050405020304" pitchFamily="18" charset="0"/>
                <a:cs typeface="Times New Roman" panose="02020603050405020304" pitchFamily="18" charset="0"/>
              </a:rPr>
              <a:t>Pb(C</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H</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O</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2(AQ)  </a:t>
            </a:r>
            <a:r>
              <a:rPr lang="en-US" sz="3200" dirty="0">
                <a:solidFill>
                  <a:srgbClr val="663300"/>
                </a:solidFill>
                <a:latin typeface="Times New Roman" panose="02020603050405020304" pitchFamily="18" charset="0"/>
                <a:cs typeface="Times New Roman" panose="02020603050405020304" pitchFamily="18" charset="0"/>
              </a:rPr>
              <a:t>+    </a:t>
            </a:r>
            <a:r>
              <a:rPr lang="en-US" sz="3200" dirty="0" err="1">
                <a:solidFill>
                  <a:srgbClr val="663300"/>
                </a:solidFill>
                <a:latin typeface="Times New Roman" panose="02020603050405020304" pitchFamily="18" charset="0"/>
                <a:cs typeface="Times New Roman" panose="02020603050405020304" pitchFamily="18" charset="0"/>
              </a:rPr>
              <a:t>NaBr</a:t>
            </a:r>
            <a:r>
              <a:rPr lang="en-US" sz="3200" baseline="-25000" dirty="0">
                <a:solidFill>
                  <a:srgbClr val="663300"/>
                </a:solidFill>
                <a:latin typeface="Times New Roman" panose="02020603050405020304" pitchFamily="18" charset="0"/>
                <a:cs typeface="Times New Roman" panose="02020603050405020304" pitchFamily="18" charset="0"/>
              </a:rPr>
              <a:t>(AQ)   </a:t>
            </a:r>
            <a:r>
              <a:rPr lang="en-US" sz="3200" dirty="0">
                <a:solidFill>
                  <a:srgbClr val="663300"/>
                </a:solidFill>
                <a:latin typeface="Times New Roman" panose="02020603050405020304" pitchFamily="18" charset="0"/>
                <a:cs typeface="Times New Roman" panose="02020603050405020304" pitchFamily="18" charset="0"/>
              </a:rPr>
              <a:t>→  </a:t>
            </a:r>
            <a:br>
              <a:rPr lang="en-US" sz="3200" dirty="0">
                <a:solidFill>
                  <a:srgbClr val="663300"/>
                </a:solidFill>
                <a:latin typeface="Times New Roman" panose="02020603050405020304" pitchFamily="18" charset="0"/>
                <a:cs typeface="Times New Roman" panose="02020603050405020304" pitchFamily="18" charset="0"/>
              </a:rPr>
            </a:br>
            <a:br>
              <a:rPr lang="en-US" sz="32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Pb</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Br</a:t>
            </a:r>
            <a:r>
              <a:rPr lang="en-US" sz="2000" baseline="30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Na</a:t>
            </a:r>
            <a:r>
              <a:rPr lang="en-US" sz="2000" baseline="30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C</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O</a:t>
            </a:r>
            <a:r>
              <a:rPr lang="en-US" sz="2000" baseline="-25000" dirty="0">
                <a:latin typeface="Times New Roman" panose="02020603050405020304" pitchFamily="18" charset="0"/>
                <a:cs typeface="Times New Roman" panose="02020603050405020304" pitchFamily="18" charset="0"/>
              </a:rPr>
              <a:t>2</a:t>
            </a:r>
            <a:r>
              <a:rPr lang="en-US" sz="2000" baseline="30000" dirty="0">
                <a:latin typeface="Times New Roman" panose="02020603050405020304" pitchFamily="18" charset="0"/>
                <a:cs typeface="Times New Roman" panose="02020603050405020304" pitchFamily="18" charset="0"/>
              </a:rPr>
              <a:t>-1</a:t>
            </a:r>
            <a:br>
              <a:rPr lang="en-US" sz="32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   Pb(C</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H</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O</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2(AQ)  </a:t>
            </a:r>
            <a:r>
              <a:rPr lang="en-US" sz="3200" dirty="0">
                <a:solidFill>
                  <a:srgbClr val="663300"/>
                </a:solidFill>
                <a:latin typeface="Times New Roman" panose="02020603050405020304" pitchFamily="18" charset="0"/>
                <a:cs typeface="Times New Roman" panose="02020603050405020304" pitchFamily="18" charset="0"/>
              </a:rPr>
              <a:t>+    </a:t>
            </a:r>
            <a:r>
              <a:rPr lang="en-US" sz="3200" dirty="0" err="1">
                <a:solidFill>
                  <a:srgbClr val="663300"/>
                </a:solidFill>
                <a:latin typeface="Times New Roman" panose="02020603050405020304" pitchFamily="18" charset="0"/>
                <a:cs typeface="Times New Roman" panose="02020603050405020304" pitchFamily="18" charset="0"/>
              </a:rPr>
              <a:t>NaBr</a:t>
            </a:r>
            <a:r>
              <a:rPr lang="en-US" sz="3200" baseline="-25000" dirty="0">
                <a:solidFill>
                  <a:srgbClr val="663300"/>
                </a:solidFill>
                <a:latin typeface="Times New Roman" panose="02020603050405020304" pitchFamily="18" charset="0"/>
                <a:cs typeface="Times New Roman" panose="02020603050405020304" pitchFamily="18" charset="0"/>
              </a:rPr>
              <a:t>(AQ)   </a:t>
            </a:r>
            <a:r>
              <a:rPr lang="en-US" sz="3200" dirty="0">
                <a:solidFill>
                  <a:srgbClr val="663300"/>
                </a:solidFill>
                <a:latin typeface="Times New Roman" panose="02020603050405020304" pitchFamily="18" charset="0"/>
                <a:cs typeface="Times New Roman" panose="02020603050405020304" pitchFamily="18" charset="0"/>
              </a:rPr>
              <a:t>→   </a:t>
            </a:r>
            <a:r>
              <a:rPr lang="en-US" sz="3200" dirty="0" err="1">
                <a:solidFill>
                  <a:srgbClr val="663300"/>
                </a:solidFill>
                <a:latin typeface="Times New Roman" panose="02020603050405020304" pitchFamily="18" charset="0"/>
                <a:cs typeface="Times New Roman" panose="02020603050405020304" pitchFamily="18" charset="0"/>
              </a:rPr>
              <a:t>PbBr</a:t>
            </a:r>
            <a:r>
              <a:rPr lang="en-US" sz="3200" dirty="0">
                <a:solidFill>
                  <a:srgbClr val="663300"/>
                </a:solidFill>
                <a:latin typeface="Times New Roman" panose="02020603050405020304" pitchFamily="18" charset="0"/>
                <a:cs typeface="Times New Roman" panose="02020603050405020304" pitchFamily="18" charset="0"/>
              </a:rPr>
              <a:t>(__)  +  NaC</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H</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O</a:t>
            </a:r>
            <a:r>
              <a:rPr lang="en-US" sz="3200" baseline="-25000" dirty="0">
                <a:solidFill>
                  <a:srgbClr val="663300"/>
                </a:solidFill>
                <a:latin typeface="Times New Roman" panose="02020603050405020304" pitchFamily="18" charset="0"/>
                <a:cs typeface="Times New Roman" panose="02020603050405020304" pitchFamily="18" charset="0"/>
              </a:rPr>
              <a:t>2(__) </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7A928C4-1977-3BE9-2667-34307366A336}"/>
              </a:ext>
            </a:extLst>
          </p:cNvPr>
          <p:cNvSpPr txBox="1"/>
          <p:nvPr/>
        </p:nvSpPr>
        <p:spPr>
          <a:xfrm>
            <a:off x="6096000" y="4715219"/>
            <a:ext cx="4869455" cy="523220"/>
          </a:xfrm>
          <a:prstGeom prst="rect">
            <a:avLst/>
          </a:prstGeom>
          <a:noFill/>
        </p:spPr>
        <p:txBody>
          <a:bodyPr wrap="square" rtlCol="0">
            <a:spAutoFit/>
          </a:bodyPr>
          <a:lstStyle/>
          <a:p>
            <a:r>
              <a:rPr lang="en-US" sz="2800" dirty="0">
                <a:solidFill>
                  <a:srgbClr val="FF0000"/>
                </a:solidFill>
              </a:rPr>
              <a:t>Switched, now fix them!</a:t>
            </a:r>
          </a:p>
        </p:txBody>
      </p:sp>
    </p:spTree>
    <p:extLst>
      <p:ext uri="{BB962C8B-B14F-4D97-AF65-F5344CB8AC3E}">
        <p14:creationId xmlns:p14="http://schemas.microsoft.com/office/powerpoint/2010/main" val="3436655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261610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6.  Write a balanced chemical equation with phases for the double replacement reaction between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two aqueous solutions of lead (II) acetate and sodium bromide.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32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   Pb(C</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H</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O</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2(AQ)  </a:t>
            </a:r>
            <a:r>
              <a:rPr lang="en-US" sz="3200" dirty="0">
                <a:solidFill>
                  <a:srgbClr val="663300"/>
                </a:solidFill>
                <a:latin typeface="Times New Roman" panose="02020603050405020304" pitchFamily="18" charset="0"/>
                <a:cs typeface="Times New Roman" panose="02020603050405020304" pitchFamily="18" charset="0"/>
              </a:rPr>
              <a:t>+    </a:t>
            </a:r>
            <a:r>
              <a:rPr lang="en-US" sz="3200" dirty="0" err="1">
                <a:solidFill>
                  <a:srgbClr val="663300"/>
                </a:solidFill>
                <a:latin typeface="Times New Roman" panose="02020603050405020304" pitchFamily="18" charset="0"/>
                <a:cs typeface="Times New Roman" panose="02020603050405020304" pitchFamily="18" charset="0"/>
              </a:rPr>
              <a:t>NaBr</a:t>
            </a:r>
            <a:r>
              <a:rPr lang="en-US" sz="3200" baseline="-25000" dirty="0">
                <a:solidFill>
                  <a:srgbClr val="663300"/>
                </a:solidFill>
                <a:latin typeface="Times New Roman" panose="02020603050405020304" pitchFamily="18" charset="0"/>
                <a:cs typeface="Times New Roman" panose="02020603050405020304" pitchFamily="18" charset="0"/>
              </a:rPr>
              <a:t>(AQ)   </a:t>
            </a:r>
            <a:r>
              <a:rPr lang="en-US" sz="3200" dirty="0">
                <a:solidFill>
                  <a:srgbClr val="663300"/>
                </a:solidFill>
                <a:latin typeface="Times New Roman" panose="02020603050405020304" pitchFamily="18" charset="0"/>
                <a:cs typeface="Times New Roman" panose="02020603050405020304" pitchFamily="18" charset="0"/>
              </a:rPr>
              <a:t>→   PbBr</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(__)  +  NaC</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H</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O</a:t>
            </a:r>
            <a:r>
              <a:rPr lang="en-US" sz="3200" baseline="-25000" dirty="0">
                <a:solidFill>
                  <a:srgbClr val="663300"/>
                </a:solidFill>
                <a:latin typeface="Times New Roman" panose="02020603050405020304" pitchFamily="18" charset="0"/>
                <a:cs typeface="Times New Roman" panose="02020603050405020304" pitchFamily="18" charset="0"/>
              </a:rPr>
              <a:t>2(__) </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7A928C4-1977-3BE9-2667-34307366A336}"/>
              </a:ext>
            </a:extLst>
          </p:cNvPr>
          <p:cNvSpPr txBox="1"/>
          <p:nvPr/>
        </p:nvSpPr>
        <p:spPr>
          <a:xfrm>
            <a:off x="6283287" y="2743200"/>
            <a:ext cx="4869455" cy="1815882"/>
          </a:xfrm>
          <a:prstGeom prst="rect">
            <a:avLst/>
          </a:prstGeom>
          <a:noFill/>
        </p:spPr>
        <p:txBody>
          <a:bodyPr wrap="square" rtlCol="0">
            <a:spAutoFit/>
          </a:bodyPr>
          <a:lstStyle/>
          <a:p>
            <a:r>
              <a:rPr lang="en-US" sz="2800" dirty="0">
                <a:solidFill>
                  <a:srgbClr val="FF0000"/>
                </a:solidFill>
              </a:rPr>
              <a:t>2:1 ratio                1:1 ratio is fine</a:t>
            </a:r>
            <a:br>
              <a:rPr lang="en-US" sz="2800" dirty="0">
                <a:solidFill>
                  <a:srgbClr val="FF0000"/>
                </a:solidFill>
              </a:rPr>
            </a:br>
            <a:r>
              <a:rPr lang="en-US" sz="2800" dirty="0">
                <a:solidFill>
                  <a:srgbClr val="FF0000"/>
                </a:solidFill>
              </a:rPr>
              <a:t>fixed now</a:t>
            </a:r>
            <a:br>
              <a:rPr lang="en-US" sz="2800" dirty="0">
                <a:solidFill>
                  <a:srgbClr val="FF0000"/>
                </a:solidFill>
              </a:rPr>
            </a:br>
            <a:br>
              <a:rPr lang="en-US" sz="2800" dirty="0">
                <a:solidFill>
                  <a:srgbClr val="FF0000"/>
                </a:solidFill>
              </a:rPr>
            </a:br>
            <a:r>
              <a:rPr lang="en-US" sz="2800" dirty="0" err="1">
                <a:solidFill>
                  <a:srgbClr val="FF0000"/>
                </a:solidFill>
              </a:rPr>
              <a:t>Now</a:t>
            </a:r>
            <a:r>
              <a:rPr lang="en-US" sz="2800" dirty="0">
                <a:solidFill>
                  <a:srgbClr val="FF0000"/>
                </a:solidFill>
              </a:rPr>
              <a:t> Balance this… </a:t>
            </a:r>
          </a:p>
        </p:txBody>
      </p:sp>
    </p:spTree>
    <p:extLst>
      <p:ext uri="{BB962C8B-B14F-4D97-AF65-F5344CB8AC3E}">
        <p14:creationId xmlns:p14="http://schemas.microsoft.com/office/powerpoint/2010/main" val="381707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3621504"/>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6.  Write a balanced chemical equation with phases for the double replacement reaction between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two aqueous solutions of lead (II) acetate and sodium bromide.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32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 __Pb(C</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H</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O</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2(AQ)  </a:t>
            </a:r>
            <a:r>
              <a:rPr lang="en-US" sz="3200" dirty="0">
                <a:solidFill>
                  <a:srgbClr val="663300"/>
                </a:solidFill>
                <a:latin typeface="Times New Roman" panose="02020603050405020304" pitchFamily="18" charset="0"/>
                <a:cs typeface="Times New Roman" panose="02020603050405020304" pitchFamily="18" charset="0"/>
              </a:rPr>
              <a:t>+  </a:t>
            </a:r>
            <a:r>
              <a:rPr lang="en-US" sz="4400" dirty="0">
                <a:solidFill>
                  <a:srgbClr val="0000FF"/>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NaBr</a:t>
            </a:r>
            <a:r>
              <a:rPr lang="en-US" sz="3200" baseline="-25000" dirty="0">
                <a:solidFill>
                  <a:srgbClr val="663300"/>
                </a:solidFill>
                <a:latin typeface="Times New Roman" panose="02020603050405020304" pitchFamily="18" charset="0"/>
                <a:cs typeface="Times New Roman" panose="02020603050405020304" pitchFamily="18" charset="0"/>
              </a:rPr>
              <a:t>(AQ)   </a:t>
            </a:r>
            <a:r>
              <a:rPr lang="en-US" sz="3200" dirty="0">
                <a:solidFill>
                  <a:srgbClr val="663300"/>
                </a:solidFill>
                <a:latin typeface="Times New Roman" panose="02020603050405020304" pitchFamily="18" charset="0"/>
                <a:cs typeface="Times New Roman" panose="02020603050405020304" pitchFamily="18" charset="0"/>
              </a:rPr>
              <a:t>→  __PbBr</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(__)  +  </a:t>
            </a:r>
            <a:r>
              <a:rPr lang="en-US" sz="4400" dirty="0">
                <a:solidFill>
                  <a:srgbClr val="0000FF"/>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NaC</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H</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O</a:t>
            </a:r>
            <a:r>
              <a:rPr lang="en-US" sz="3200" baseline="-25000" dirty="0">
                <a:solidFill>
                  <a:srgbClr val="663300"/>
                </a:solidFill>
                <a:latin typeface="Times New Roman" panose="02020603050405020304" pitchFamily="18" charset="0"/>
                <a:cs typeface="Times New Roman" panose="02020603050405020304" pitchFamily="18" charset="0"/>
              </a:rPr>
              <a:t>2(__)</a:t>
            </a:r>
            <a:br>
              <a:rPr lang="en-US" sz="3200" baseline="-25000" dirty="0">
                <a:solidFill>
                  <a:srgbClr val="663300"/>
                </a:solidFill>
                <a:latin typeface="Times New Roman" panose="02020603050405020304" pitchFamily="18" charset="0"/>
                <a:cs typeface="Times New Roman" panose="02020603050405020304" pitchFamily="18" charset="0"/>
              </a:rPr>
            </a:br>
            <a:br>
              <a:rPr lang="en-US" sz="3200" baseline="-25000" dirty="0">
                <a:solidFill>
                  <a:srgbClr val="663300"/>
                </a:solidFill>
                <a:latin typeface="Times New Roman" panose="02020603050405020304" pitchFamily="18" charset="0"/>
                <a:cs typeface="Times New Roman" panose="02020603050405020304" pitchFamily="18" charset="0"/>
              </a:rPr>
            </a:br>
            <a:r>
              <a:rPr lang="en-US" sz="3200" baseline="-25000" dirty="0">
                <a:solidFill>
                  <a:srgbClr val="663300"/>
                </a:solidFill>
                <a:latin typeface="Times New Roman" panose="02020603050405020304" pitchFamily="18" charset="0"/>
                <a:cs typeface="Times New Roman" panose="02020603050405020304" pitchFamily="18" charset="0"/>
              </a:rPr>
              <a:t>Then check into Table F to determine if the products are AQ or S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82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3621504"/>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6.  Write a balanced chemical equation with phases for the double replacement reaction between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two aqueous solutions of lead (II) acetate and sodium bromide.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3200" dirty="0">
                <a:solidFill>
                  <a:srgbClr val="663300"/>
                </a:solidFill>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 __Pb(C</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H</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O</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663300"/>
                </a:solidFill>
                <a:latin typeface="Times New Roman" panose="02020603050405020304" pitchFamily="18" charset="0"/>
                <a:cs typeface="Times New Roman" panose="02020603050405020304" pitchFamily="18" charset="0"/>
              </a:rPr>
              <a:t>2(AQ)  </a:t>
            </a:r>
            <a:r>
              <a:rPr lang="en-US" sz="3200" dirty="0">
                <a:solidFill>
                  <a:srgbClr val="663300"/>
                </a:solidFill>
                <a:latin typeface="Times New Roman" panose="02020603050405020304" pitchFamily="18" charset="0"/>
                <a:cs typeface="Times New Roman" panose="02020603050405020304" pitchFamily="18" charset="0"/>
              </a:rPr>
              <a:t>+  </a:t>
            </a:r>
            <a:r>
              <a:rPr lang="en-US" sz="4400" dirty="0">
                <a:solidFill>
                  <a:srgbClr val="0000FF"/>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NaBr</a:t>
            </a:r>
            <a:r>
              <a:rPr lang="en-US" sz="3200" baseline="-25000" dirty="0">
                <a:solidFill>
                  <a:srgbClr val="663300"/>
                </a:solidFill>
                <a:latin typeface="Times New Roman" panose="02020603050405020304" pitchFamily="18" charset="0"/>
                <a:cs typeface="Times New Roman" panose="02020603050405020304" pitchFamily="18" charset="0"/>
              </a:rPr>
              <a:t>(AQ)   </a:t>
            </a:r>
            <a:r>
              <a:rPr lang="en-US" sz="3200" dirty="0">
                <a:solidFill>
                  <a:srgbClr val="663300"/>
                </a:solidFill>
                <a:latin typeface="Times New Roman" panose="02020603050405020304" pitchFamily="18" charset="0"/>
                <a:cs typeface="Times New Roman" panose="02020603050405020304" pitchFamily="18" charset="0"/>
              </a:rPr>
              <a:t>→  __PbBr</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a:t>
            </a:r>
            <a:r>
              <a:rPr lang="en-US" sz="3200" baseline="-25000" dirty="0">
                <a:solidFill>
                  <a:srgbClr val="FF0000"/>
                </a:solidFill>
                <a:latin typeface="Times New Roman" panose="02020603050405020304" pitchFamily="18" charset="0"/>
                <a:cs typeface="Times New Roman" panose="02020603050405020304" pitchFamily="18" charset="0"/>
              </a:rPr>
              <a:t>S</a:t>
            </a:r>
            <a:r>
              <a:rPr lang="en-US" sz="3200" dirty="0">
                <a:solidFill>
                  <a:srgbClr val="663300"/>
                </a:solidFill>
                <a:latin typeface="Times New Roman" panose="02020603050405020304" pitchFamily="18" charset="0"/>
                <a:cs typeface="Times New Roman" panose="02020603050405020304" pitchFamily="18" charset="0"/>
              </a:rPr>
              <a:t>)  +  </a:t>
            </a:r>
            <a:r>
              <a:rPr lang="en-US" sz="4400" dirty="0">
                <a:solidFill>
                  <a:srgbClr val="0000FF"/>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NaC</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dirty="0">
                <a:solidFill>
                  <a:srgbClr val="663300"/>
                </a:solidFill>
                <a:latin typeface="Times New Roman" panose="02020603050405020304" pitchFamily="18" charset="0"/>
                <a:cs typeface="Times New Roman" panose="02020603050405020304" pitchFamily="18" charset="0"/>
              </a:rPr>
              <a:t>H</a:t>
            </a:r>
            <a:r>
              <a:rPr lang="en-US" sz="3200" baseline="-25000" dirty="0">
                <a:solidFill>
                  <a:srgbClr val="663300"/>
                </a:solidFill>
                <a:latin typeface="Times New Roman" panose="02020603050405020304" pitchFamily="18" charset="0"/>
                <a:cs typeface="Times New Roman" panose="02020603050405020304" pitchFamily="18" charset="0"/>
              </a:rPr>
              <a:t>3</a:t>
            </a:r>
            <a:r>
              <a:rPr lang="en-US" sz="3200" dirty="0">
                <a:solidFill>
                  <a:srgbClr val="663300"/>
                </a:solidFill>
                <a:latin typeface="Times New Roman" panose="02020603050405020304" pitchFamily="18" charset="0"/>
                <a:cs typeface="Times New Roman" panose="02020603050405020304" pitchFamily="18" charset="0"/>
              </a:rPr>
              <a:t>O</a:t>
            </a:r>
            <a:r>
              <a:rPr lang="en-US" sz="3200" baseline="-25000" dirty="0">
                <a:solidFill>
                  <a:srgbClr val="663300"/>
                </a:solidFill>
                <a:latin typeface="Times New Roman" panose="02020603050405020304" pitchFamily="18" charset="0"/>
                <a:cs typeface="Times New Roman" panose="02020603050405020304" pitchFamily="18" charset="0"/>
              </a:rPr>
              <a:t>2(</a:t>
            </a:r>
            <a:r>
              <a:rPr lang="en-US" sz="3200" baseline="-25000" dirty="0">
                <a:solidFill>
                  <a:srgbClr val="FF0000"/>
                </a:solidFill>
                <a:latin typeface="Times New Roman" panose="02020603050405020304" pitchFamily="18" charset="0"/>
                <a:cs typeface="Times New Roman" panose="02020603050405020304" pitchFamily="18" charset="0"/>
              </a:rPr>
              <a:t>AQ</a:t>
            </a:r>
            <a:r>
              <a:rPr lang="en-US" sz="3200" baseline="-25000" dirty="0">
                <a:solidFill>
                  <a:srgbClr val="663300"/>
                </a:solidFill>
                <a:latin typeface="Times New Roman" panose="02020603050405020304" pitchFamily="18" charset="0"/>
                <a:cs typeface="Times New Roman" panose="02020603050405020304" pitchFamily="18" charset="0"/>
              </a:rPr>
              <a:t>)</a:t>
            </a:r>
            <a:br>
              <a:rPr lang="en-US" sz="3200" baseline="-25000" dirty="0">
                <a:solidFill>
                  <a:srgbClr val="663300"/>
                </a:solidFill>
                <a:latin typeface="Times New Roman" panose="02020603050405020304" pitchFamily="18" charset="0"/>
                <a:cs typeface="Times New Roman" panose="02020603050405020304" pitchFamily="18" charset="0"/>
              </a:rPr>
            </a:br>
            <a:br>
              <a:rPr lang="en-US" sz="3200" baseline="-25000" dirty="0">
                <a:solidFill>
                  <a:srgbClr val="663300"/>
                </a:solidFill>
                <a:latin typeface="Times New Roman" panose="02020603050405020304" pitchFamily="18" charset="0"/>
                <a:cs typeface="Times New Roman" panose="02020603050405020304" pitchFamily="18" charset="0"/>
              </a:rPr>
            </a:br>
            <a:r>
              <a:rPr lang="en-US" sz="3200" baseline="-25000" dirty="0">
                <a:solidFill>
                  <a:srgbClr val="66330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7E61D5-0A42-303F-4545-0E5AFF75D72A}"/>
              </a:ext>
            </a:extLst>
          </p:cNvPr>
          <p:cNvSpPr txBox="1"/>
          <p:nvPr/>
        </p:nvSpPr>
        <p:spPr>
          <a:xfrm>
            <a:off x="6096000" y="3252730"/>
            <a:ext cx="5725098" cy="1384995"/>
          </a:xfrm>
          <a:prstGeom prst="rect">
            <a:avLst/>
          </a:prstGeom>
          <a:noFill/>
        </p:spPr>
        <p:txBody>
          <a:bodyPr wrap="square" rtlCol="0">
            <a:spAutoFit/>
          </a:bodyPr>
          <a:lstStyle/>
          <a:p>
            <a:r>
              <a:rPr lang="en-US" sz="2800" dirty="0">
                <a:solidFill>
                  <a:srgbClr val="FF0000"/>
                </a:solidFill>
              </a:rPr>
              <a:t>Bromides are usually AQ, but </a:t>
            </a:r>
            <a:br>
              <a:rPr lang="en-US" sz="2800" dirty="0">
                <a:solidFill>
                  <a:srgbClr val="FF0000"/>
                </a:solidFill>
              </a:rPr>
            </a:br>
            <a:r>
              <a:rPr lang="en-US" sz="2800" dirty="0">
                <a:solidFill>
                  <a:srgbClr val="FF0000"/>
                </a:solidFill>
              </a:rPr>
              <a:t>Pb</a:t>
            </a:r>
            <a:r>
              <a:rPr lang="en-US" sz="2800" baseline="30000" dirty="0">
                <a:solidFill>
                  <a:srgbClr val="FF0000"/>
                </a:solidFill>
              </a:rPr>
              <a:t>+2</a:t>
            </a:r>
            <a:r>
              <a:rPr lang="en-US" sz="2800" dirty="0">
                <a:solidFill>
                  <a:srgbClr val="FF0000"/>
                </a:solidFill>
              </a:rPr>
              <a:t> cations make them insoluble (S).  The second product is always AQ.  </a:t>
            </a:r>
          </a:p>
        </p:txBody>
      </p:sp>
    </p:spTree>
    <p:extLst>
      <p:ext uri="{BB962C8B-B14F-4D97-AF65-F5344CB8AC3E}">
        <p14:creationId xmlns:p14="http://schemas.microsoft.com/office/powerpoint/2010/main" val="44726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545BF32A-3BAD-705C-89BF-7429038F18D5}"/>
              </a:ext>
            </a:extLst>
          </p:cNvPr>
          <p:cNvPicPr>
            <a:picLocks noChangeAspect="1"/>
          </p:cNvPicPr>
          <p:nvPr/>
        </p:nvPicPr>
        <p:blipFill rotWithShape="1">
          <a:blip r:embed="rId2">
            <a:extLst>
              <a:ext uri="{28A0092B-C50C-407E-A947-70E740481C1C}">
                <a14:useLocalDpi xmlns:a14="http://schemas.microsoft.com/office/drawing/2010/main" val="0"/>
              </a:ext>
            </a:extLst>
          </a:blip>
          <a:srcRect t="1439" b="1814"/>
          <a:stretch/>
        </p:blipFill>
        <p:spPr>
          <a:xfrm>
            <a:off x="6907577" y="99152"/>
            <a:ext cx="5284424" cy="6665205"/>
          </a:xfrm>
          <a:prstGeom prst="rect">
            <a:avLst/>
          </a:prstGeom>
        </p:spPr>
      </p:pic>
      <p:sp>
        <p:nvSpPr>
          <p:cNvPr id="6" name="TextBox 5">
            <a:extLst>
              <a:ext uri="{FF2B5EF4-FFF2-40B4-BE49-F238E27FC236}">
                <a16:creationId xmlns:a16="http://schemas.microsoft.com/office/drawing/2014/main" id="{A4A04438-9A61-CC1E-88D3-6F66CFCBF250}"/>
              </a:ext>
            </a:extLst>
          </p:cNvPr>
          <p:cNvSpPr txBox="1"/>
          <p:nvPr/>
        </p:nvSpPr>
        <p:spPr>
          <a:xfrm>
            <a:off x="154236" y="428178"/>
            <a:ext cx="6213513" cy="6001643"/>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On the lab table, put a piece of clear plastic sheeting (</a:t>
            </a:r>
            <a:r>
              <a:rPr lang="en-US" sz="2400" i="1" dirty="0">
                <a:solidFill>
                  <a:srgbClr val="0000FF"/>
                </a:solidFill>
                <a:latin typeface="Times New Roman" panose="02020603050405020304" pitchFamily="18" charset="0"/>
                <a:cs typeface="Times New Roman" panose="02020603050405020304" pitchFamily="18" charset="0"/>
              </a:rPr>
              <a:t>on the side of the room</a:t>
            </a:r>
            <a:r>
              <a:rPr lang="en-US" sz="2400" dirty="0">
                <a:solidFill>
                  <a:srgbClr val="0000FF"/>
                </a:solidFill>
                <a:latin typeface="Times New Roman" panose="02020603050405020304" pitchFamily="18" charset="0"/>
                <a:cs typeface="Times New Roman" panose="02020603050405020304" pitchFamily="18" charset="0"/>
              </a:rPr>
              <a:t>) over this → →  page.  (</a:t>
            </a:r>
            <a:r>
              <a:rPr lang="en-US" sz="2400" i="1" dirty="0">
                <a:solidFill>
                  <a:srgbClr val="0000FF"/>
                </a:solidFill>
                <a:latin typeface="Times New Roman" panose="02020603050405020304" pitchFamily="18" charset="0"/>
                <a:cs typeface="Times New Roman" panose="02020603050405020304" pitchFamily="18" charset="0"/>
              </a:rPr>
              <a:t>one sheet per pair of students</a:t>
            </a:r>
            <a:r>
              <a:rPr lang="en-US" sz="2400" dirty="0">
                <a:solidFill>
                  <a:srgbClr val="0000FF"/>
                </a:solidFill>
                <a:latin typeface="Times New Roman" panose="02020603050405020304" pitchFamily="18" charset="0"/>
                <a:cs typeface="Times New Roman" panose="02020603050405020304" pitchFamily="18" charset="0"/>
              </a:rPr>
              <a:t>)</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Using eyedroppers, put 2 drops of each </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of the solutions into the “box”.</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DO NOT TOUCH the plastic, or solutions with the eyedroppers (no contaminating the flasks!)</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Watch for precipitates -- proof that a double replacement reaction has happened. </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Precipitate = DR</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No Precipitate = no DR, just a mixture</a:t>
            </a:r>
            <a:r>
              <a:rPr lang="en-US"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2461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C2DF3-2990-EA68-89AC-79D7282CCE10}"/>
              </a:ext>
            </a:extLst>
          </p:cNvPr>
          <p:cNvSpPr txBox="1"/>
          <p:nvPr/>
        </p:nvSpPr>
        <p:spPr>
          <a:xfrm>
            <a:off x="0" y="0"/>
            <a:ext cx="12192000" cy="6694140"/>
          </a:xfrm>
          <a:prstGeom prst="rect">
            <a:avLst/>
          </a:prstGeom>
          <a:noFill/>
        </p:spPr>
        <p:txBody>
          <a:bodyPr wrap="square" rtlCol="0">
            <a:spAutoFit/>
          </a:bodyPr>
          <a:lstStyle/>
          <a:p>
            <a:pPr algn="ctr"/>
            <a:r>
              <a:rPr lang="en-US" sz="3600" u="sng" dirty="0">
                <a:solidFill>
                  <a:srgbClr val="663300"/>
                </a:solidFill>
                <a:latin typeface="Times New Roman" panose="02020603050405020304" pitchFamily="18" charset="0"/>
                <a:cs typeface="Times New Roman" panose="02020603050405020304" pitchFamily="18" charset="0"/>
              </a:rPr>
              <a:t>Conclusion</a:t>
            </a:r>
          </a:p>
          <a:p>
            <a:endParaRPr lang="en-US" dirty="0">
              <a:solidFill>
                <a:srgbClr val="663300"/>
              </a:solidFill>
              <a:latin typeface="Times New Roman" panose="02020603050405020304" pitchFamily="18" charset="0"/>
              <a:cs typeface="Times New Roman" panose="02020603050405020304" pitchFamily="18" charset="0"/>
            </a:endParaRPr>
          </a:p>
          <a:p>
            <a:r>
              <a:rPr lang="en-US" sz="2700" dirty="0">
                <a:solidFill>
                  <a:srgbClr val="663300"/>
                </a:solidFill>
                <a:latin typeface="Times New Roman" panose="02020603050405020304" pitchFamily="18" charset="0"/>
                <a:cs typeface="Times New Roman" panose="02020603050405020304" pitchFamily="18" charset="0"/>
              </a:rPr>
              <a:t>Name the 6 main indicators of chemical reactions </a:t>
            </a:r>
          </a:p>
          <a:p>
            <a:endParaRPr lang="en-US" sz="2700" dirty="0">
              <a:solidFill>
                <a:srgbClr val="663300"/>
              </a:solidFill>
              <a:latin typeface="Times New Roman" panose="02020603050405020304" pitchFamily="18" charset="0"/>
              <a:cs typeface="Times New Roman" panose="02020603050405020304" pitchFamily="18" charset="0"/>
            </a:endParaRPr>
          </a:p>
          <a:p>
            <a:r>
              <a:rPr lang="en-US" sz="2700" dirty="0">
                <a:solidFill>
                  <a:srgbClr val="663300"/>
                </a:solidFill>
                <a:latin typeface="Times New Roman" panose="02020603050405020304" pitchFamily="18" charset="0"/>
                <a:cs typeface="Times New Roman" panose="02020603050405020304" pitchFamily="18" charset="0"/>
              </a:rPr>
              <a:t>Explain what this means: AQ + AQ → diff AQ + Solid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Explain what this means: AQ + AQ → diff AQ + diff AQ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Then tell how and why we use Table F.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Define electrolytic solution + give 3 examples of electrolyte solutions.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Using table F, Name 3 ionic compounds that do not dissolve in water.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If an ionic compound FORMS during a Double Replacement Reaction,</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it precipitates. What would happen if we put that same insoluble solid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ionic compound into water? </a:t>
            </a:r>
          </a:p>
        </p:txBody>
      </p:sp>
    </p:spTree>
    <p:extLst>
      <p:ext uri="{BB962C8B-B14F-4D97-AF65-F5344CB8AC3E}">
        <p14:creationId xmlns:p14="http://schemas.microsoft.com/office/powerpoint/2010/main" val="1633348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C2DF3-2990-EA68-89AC-79D7282CCE10}"/>
              </a:ext>
            </a:extLst>
          </p:cNvPr>
          <p:cNvSpPr txBox="1"/>
          <p:nvPr/>
        </p:nvSpPr>
        <p:spPr>
          <a:xfrm>
            <a:off x="0" y="0"/>
            <a:ext cx="12192000" cy="6694140"/>
          </a:xfrm>
          <a:prstGeom prst="rect">
            <a:avLst/>
          </a:prstGeom>
          <a:noFill/>
        </p:spPr>
        <p:txBody>
          <a:bodyPr wrap="square" rtlCol="0">
            <a:spAutoFit/>
          </a:bodyPr>
          <a:lstStyle/>
          <a:p>
            <a:pPr algn="ctr"/>
            <a:r>
              <a:rPr lang="en-US" sz="3600" u="sng" dirty="0">
                <a:solidFill>
                  <a:srgbClr val="663300"/>
                </a:solidFill>
                <a:latin typeface="Times New Roman" panose="02020603050405020304" pitchFamily="18" charset="0"/>
                <a:cs typeface="Times New Roman" panose="02020603050405020304" pitchFamily="18" charset="0"/>
              </a:rPr>
              <a:t>Conclusion</a:t>
            </a:r>
          </a:p>
          <a:p>
            <a:endParaRPr lang="en-US" dirty="0">
              <a:solidFill>
                <a:srgbClr val="663300"/>
              </a:solidFill>
              <a:latin typeface="Times New Roman" panose="02020603050405020304" pitchFamily="18" charset="0"/>
              <a:cs typeface="Times New Roman" panose="02020603050405020304" pitchFamily="18" charset="0"/>
            </a:endParaRPr>
          </a:p>
          <a:p>
            <a:r>
              <a:rPr lang="en-US" sz="2700" dirty="0">
                <a:solidFill>
                  <a:srgbClr val="663300"/>
                </a:solidFill>
                <a:latin typeface="Times New Roman" panose="02020603050405020304" pitchFamily="18" charset="0"/>
                <a:cs typeface="Times New Roman" panose="02020603050405020304" pitchFamily="18" charset="0"/>
              </a:rPr>
              <a:t>Name the 6 main indicators of chemical reactions  </a:t>
            </a:r>
            <a:r>
              <a:rPr lang="en-US" sz="2700" dirty="0">
                <a:solidFill>
                  <a:srgbClr val="FF0000"/>
                </a:solidFill>
                <a:latin typeface="Times New Roman" panose="02020603050405020304" pitchFamily="18" charset="0"/>
                <a:cs typeface="Times New Roman" panose="02020603050405020304" pitchFamily="18" charset="0"/>
              </a:rPr>
              <a:t>TOPIC-B</a:t>
            </a:r>
          </a:p>
          <a:p>
            <a:endParaRPr lang="en-US" sz="2700" dirty="0">
              <a:solidFill>
                <a:srgbClr val="663300"/>
              </a:solidFill>
              <a:latin typeface="Times New Roman" panose="02020603050405020304" pitchFamily="18" charset="0"/>
              <a:cs typeface="Times New Roman" panose="02020603050405020304" pitchFamily="18" charset="0"/>
            </a:endParaRPr>
          </a:p>
          <a:p>
            <a:r>
              <a:rPr lang="en-US" sz="2700" dirty="0">
                <a:solidFill>
                  <a:srgbClr val="663300"/>
                </a:solidFill>
                <a:latin typeface="Times New Roman" panose="02020603050405020304" pitchFamily="18" charset="0"/>
                <a:cs typeface="Times New Roman" panose="02020603050405020304" pitchFamily="18" charset="0"/>
              </a:rPr>
              <a:t>Explain what this means: AQ + AQ → diff AQ + Solid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Explain what this means: AQ + AQ → diff AQ + diff AQ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Then tell how and why we use Table F.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Define electrolytic solution + give 3 examples of electrolyte solutions.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Using table F, Name 3 ionic compounds that do not dissolve in water.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If an ionic compound FORMS during a Double Replacement Reaction,</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it precipitates. What would happen if we put that same insoluble solid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ionic compound into water? </a:t>
            </a:r>
          </a:p>
        </p:txBody>
      </p:sp>
    </p:spTree>
    <p:extLst>
      <p:ext uri="{BB962C8B-B14F-4D97-AF65-F5344CB8AC3E}">
        <p14:creationId xmlns:p14="http://schemas.microsoft.com/office/powerpoint/2010/main" val="1060877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C2DF3-2990-EA68-89AC-79D7282CCE10}"/>
              </a:ext>
            </a:extLst>
          </p:cNvPr>
          <p:cNvSpPr txBox="1"/>
          <p:nvPr/>
        </p:nvSpPr>
        <p:spPr>
          <a:xfrm>
            <a:off x="0" y="0"/>
            <a:ext cx="12192000" cy="6694140"/>
          </a:xfrm>
          <a:prstGeom prst="rect">
            <a:avLst/>
          </a:prstGeom>
          <a:noFill/>
        </p:spPr>
        <p:txBody>
          <a:bodyPr wrap="square" rtlCol="0">
            <a:spAutoFit/>
          </a:bodyPr>
          <a:lstStyle/>
          <a:p>
            <a:pPr algn="ctr"/>
            <a:r>
              <a:rPr lang="en-US" sz="3600" u="sng" dirty="0">
                <a:solidFill>
                  <a:srgbClr val="663300"/>
                </a:solidFill>
                <a:latin typeface="Times New Roman" panose="02020603050405020304" pitchFamily="18" charset="0"/>
                <a:cs typeface="Times New Roman" panose="02020603050405020304" pitchFamily="18" charset="0"/>
              </a:rPr>
              <a:t>Conclusion</a:t>
            </a:r>
          </a:p>
          <a:p>
            <a:endParaRPr lang="en-US" dirty="0">
              <a:solidFill>
                <a:srgbClr val="663300"/>
              </a:solidFill>
              <a:latin typeface="Times New Roman" panose="02020603050405020304" pitchFamily="18" charset="0"/>
              <a:cs typeface="Times New Roman" panose="02020603050405020304" pitchFamily="18" charset="0"/>
            </a:endParaRPr>
          </a:p>
          <a:p>
            <a:r>
              <a:rPr lang="en-US" dirty="0">
                <a:solidFill>
                  <a:srgbClr val="663300"/>
                </a:solidFill>
                <a:latin typeface="Times New Roman" panose="02020603050405020304" pitchFamily="18" charset="0"/>
                <a:cs typeface="Times New Roman" panose="02020603050405020304" pitchFamily="18" charset="0"/>
              </a:rPr>
              <a:t>Name the 6 main indicators of chemical reactions  </a:t>
            </a:r>
            <a:r>
              <a:rPr lang="en-US" dirty="0">
                <a:solidFill>
                  <a:srgbClr val="FF0000"/>
                </a:solidFill>
                <a:latin typeface="Times New Roman" panose="02020603050405020304" pitchFamily="18" charset="0"/>
                <a:cs typeface="Times New Roman" panose="02020603050405020304" pitchFamily="18" charset="0"/>
              </a:rPr>
              <a:t>TOPIC-B</a:t>
            </a:r>
          </a:p>
          <a:p>
            <a:endParaRPr lang="en-US" sz="2700" dirty="0">
              <a:solidFill>
                <a:srgbClr val="663300"/>
              </a:solidFill>
              <a:latin typeface="Times New Roman" panose="02020603050405020304" pitchFamily="18" charset="0"/>
              <a:cs typeface="Times New Roman" panose="02020603050405020304" pitchFamily="18" charset="0"/>
            </a:endParaRPr>
          </a:p>
          <a:p>
            <a:r>
              <a:rPr lang="en-US" sz="2700" dirty="0">
                <a:solidFill>
                  <a:srgbClr val="663300"/>
                </a:solidFill>
                <a:latin typeface="Times New Roman" panose="02020603050405020304" pitchFamily="18" charset="0"/>
                <a:cs typeface="Times New Roman" panose="02020603050405020304" pitchFamily="18" charset="0"/>
              </a:rPr>
              <a:t>Explain what this means: AQ + AQ → diff AQ + Solid   </a:t>
            </a:r>
            <a:r>
              <a:rPr lang="en-US" sz="2700" dirty="0">
                <a:solidFill>
                  <a:srgbClr val="FF0000"/>
                </a:solidFill>
                <a:latin typeface="Times New Roman" panose="02020603050405020304" pitchFamily="18" charset="0"/>
                <a:cs typeface="Times New Roman" panose="02020603050405020304" pitchFamily="18" charset="0"/>
              </a:rPr>
              <a:t>DR happened</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Explain what this means: AQ + AQ → diff AQ + diff AQ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Then tell how and why we use Table F.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Define electrolytic solution + give 3 examples of electrolyte solutions.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Using table F, Name 3 ionic compounds that do not dissolve in water.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If an ionic compound FORMS during a Double Replacement Reaction,</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it precipitates. What would happen if we put that same insoluble solid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ionic compound into water? </a:t>
            </a:r>
          </a:p>
        </p:txBody>
      </p:sp>
    </p:spTree>
    <p:extLst>
      <p:ext uri="{BB962C8B-B14F-4D97-AF65-F5344CB8AC3E}">
        <p14:creationId xmlns:p14="http://schemas.microsoft.com/office/powerpoint/2010/main" val="3883398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C2DF3-2990-EA68-89AC-79D7282CCE10}"/>
              </a:ext>
            </a:extLst>
          </p:cNvPr>
          <p:cNvSpPr txBox="1"/>
          <p:nvPr/>
        </p:nvSpPr>
        <p:spPr>
          <a:xfrm>
            <a:off x="0" y="0"/>
            <a:ext cx="12192000" cy="6694140"/>
          </a:xfrm>
          <a:prstGeom prst="rect">
            <a:avLst/>
          </a:prstGeom>
          <a:noFill/>
        </p:spPr>
        <p:txBody>
          <a:bodyPr wrap="square" rtlCol="0">
            <a:spAutoFit/>
          </a:bodyPr>
          <a:lstStyle/>
          <a:p>
            <a:pPr algn="ctr"/>
            <a:r>
              <a:rPr lang="en-US" sz="3600" u="sng" dirty="0">
                <a:solidFill>
                  <a:srgbClr val="663300"/>
                </a:solidFill>
                <a:latin typeface="Times New Roman" panose="02020603050405020304" pitchFamily="18" charset="0"/>
                <a:cs typeface="Times New Roman" panose="02020603050405020304" pitchFamily="18" charset="0"/>
              </a:rPr>
              <a:t>Conclusion</a:t>
            </a:r>
          </a:p>
          <a:p>
            <a:endParaRPr lang="en-US" dirty="0">
              <a:solidFill>
                <a:srgbClr val="663300"/>
              </a:solidFill>
              <a:latin typeface="Times New Roman" panose="02020603050405020304" pitchFamily="18" charset="0"/>
              <a:cs typeface="Times New Roman" panose="02020603050405020304" pitchFamily="18" charset="0"/>
            </a:endParaRPr>
          </a:p>
          <a:p>
            <a:r>
              <a:rPr lang="en-US" dirty="0">
                <a:solidFill>
                  <a:srgbClr val="663300"/>
                </a:solidFill>
                <a:latin typeface="Times New Roman" panose="02020603050405020304" pitchFamily="18" charset="0"/>
                <a:cs typeface="Times New Roman" panose="02020603050405020304" pitchFamily="18" charset="0"/>
              </a:rPr>
              <a:t>Name the 6 main indicators of chemical reactions  </a:t>
            </a:r>
            <a:r>
              <a:rPr lang="en-US" dirty="0">
                <a:solidFill>
                  <a:srgbClr val="FF0000"/>
                </a:solidFill>
                <a:latin typeface="Times New Roman" panose="02020603050405020304" pitchFamily="18" charset="0"/>
                <a:cs typeface="Times New Roman" panose="02020603050405020304" pitchFamily="18" charset="0"/>
              </a:rPr>
              <a:t>TOPIC-B</a:t>
            </a:r>
          </a:p>
          <a:p>
            <a:endParaRPr lang="en-US" sz="2700" dirty="0">
              <a:solidFill>
                <a:srgbClr val="663300"/>
              </a:solidFill>
              <a:latin typeface="Times New Roman" panose="02020603050405020304" pitchFamily="18" charset="0"/>
              <a:cs typeface="Times New Roman" panose="02020603050405020304" pitchFamily="18" charset="0"/>
            </a:endParaRPr>
          </a:p>
          <a:p>
            <a:r>
              <a:rPr lang="en-US" sz="2700" dirty="0">
                <a:solidFill>
                  <a:srgbClr val="663300"/>
                </a:solidFill>
                <a:latin typeface="Times New Roman" panose="02020603050405020304" pitchFamily="18" charset="0"/>
                <a:cs typeface="Times New Roman" panose="02020603050405020304" pitchFamily="18" charset="0"/>
              </a:rPr>
              <a:t>Explain what this means: AQ + AQ → diff AQ + Solid   </a:t>
            </a:r>
            <a:r>
              <a:rPr lang="en-US" sz="2700" dirty="0">
                <a:solidFill>
                  <a:srgbClr val="FF0000"/>
                </a:solidFill>
                <a:latin typeface="Times New Roman" panose="02020603050405020304" pitchFamily="18" charset="0"/>
                <a:cs typeface="Times New Roman" panose="02020603050405020304" pitchFamily="18" charset="0"/>
              </a:rPr>
              <a:t>DR happened</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Explain what this means: AQ + AQ → diff AQ + diff AQ  </a:t>
            </a:r>
            <a:r>
              <a:rPr lang="en-US" sz="2700" dirty="0">
                <a:solidFill>
                  <a:srgbClr val="FF0000"/>
                </a:solidFill>
                <a:latin typeface="Times New Roman" panose="02020603050405020304" pitchFamily="18" charset="0"/>
                <a:cs typeface="Times New Roman" panose="02020603050405020304" pitchFamily="18" charset="0"/>
              </a:rPr>
              <a:t>DR didn’t happen, mixture</a:t>
            </a:r>
            <a:br>
              <a:rPr lang="en-US" sz="2700" dirty="0">
                <a:solidFill>
                  <a:srgbClr val="FF0000"/>
                </a:solidFill>
                <a:latin typeface="Times New Roman" panose="02020603050405020304" pitchFamily="18" charset="0"/>
                <a:cs typeface="Times New Roman" panose="02020603050405020304" pitchFamily="18" charset="0"/>
              </a:rPr>
            </a:br>
            <a:br>
              <a:rPr lang="en-US" sz="2700" dirty="0">
                <a:solidFill>
                  <a:srgbClr val="FF00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Then tell how and why we use Table F.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Define electrolytic solution + give 3 examples of electrolyte solutions.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Using table F, Name 3 ionic compounds that do not dissolve in water.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If an ionic compound FORMS during a Double Replacement Reaction,</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it precipitates. What would happen if we put that same insoluble solid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ionic compound into water? </a:t>
            </a:r>
          </a:p>
        </p:txBody>
      </p:sp>
    </p:spTree>
    <p:extLst>
      <p:ext uri="{BB962C8B-B14F-4D97-AF65-F5344CB8AC3E}">
        <p14:creationId xmlns:p14="http://schemas.microsoft.com/office/powerpoint/2010/main" val="256102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C2DF3-2990-EA68-89AC-79D7282CCE10}"/>
              </a:ext>
            </a:extLst>
          </p:cNvPr>
          <p:cNvSpPr txBox="1"/>
          <p:nvPr/>
        </p:nvSpPr>
        <p:spPr>
          <a:xfrm>
            <a:off x="0" y="0"/>
            <a:ext cx="12192000" cy="6878806"/>
          </a:xfrm>
          <a:prstGeom prst="rect">
            <a:avLst/>
          </a:prstGeom>
          <a:noFill/>
        </p:spPr>
        <p:txBody>
          <a:bodyPr wrap="square" rtlCol="0">
            <a:spAutoFit/>
          </a:bodyPr>
          <a:lstStyle/>
          <a:p>
            <a:pPr algn="ctr"/>
            <a:r>
              <a:rPr lang="en-US" sz="3600" u="sng" dirty="0">
                <a:solidFill>
                  <a:srgbClr val="663300"/>
                </a:solidFill>
                <a:latin typeface="Times New Roman" panose="02020603050405020304" pitchFamily="18" charset="0"/>
                <a:cs typeface="Times New Roman" panose="02020603050405020304" pitchFamily="18" charset="0"/>
              </a:rPr>
              <a:t>Conclusion</a:t>
            </a:r>
          </a:p>
          <a:p>
            <a:endParaRPr lang="en-US" dirty="0">
              <a:solidFill>
                <a:srgbClr val="663300"/>
              </a:solidFill>
              <a:latin typeface="Times New Roman" panose="02020603050405020304" pitchFamily="18" charset="0"/>
              <a:cs typeface="Times New Roman" panose="02020603050405020304" pitchFamily="18" charset="0"/>
            </a:endParaRPr>
          </a:p>
          <a:p>
            <a:r>
              <a:rPr lang="en-US" dirty="0">
                <a:solidFill>
                  <a:srgbClr val="663300"/>
                </a:solidFill>
                <a:latin typeface="Times New Roman" panose="02020603050405020304" pitchFamily="18" charset="0"/>
                <a:cs typeface="Times New Roman" panose="02020603050405020304" pitchFamily="18" charset="0"/>
              </a:rPr>
              <a:t>Name the 6 main indicators of chemical reactions  </a:t>
            </a:r>
            <a:r>
              <a:rPr lang="en-US" dirty="0">
                <a:solidFill>
                  <a:srgbClr val="FF0000"/>
                </a:solidFill>
                <a:latin typeface="Times New Roman" panose="02020603050405020304" pitchFamily="18" charset="0"/>
                <a:cs typeface="Times New Roman" panose="02020603050405020304" pitchFamily="18" charset="0"/>
              </a:rPr>
              <a:t>TOPIC-B</a:t>
            </a:r>
          </a:p>
          <a:p>
            <a:endParaRPr lang="en-US" dirty="0">
              <a:solidFill>
                <a:srgbClr val="663300"/>
              </a:solidFill>
              <a:latin typeface="Times New Roman" panose="02020603050405020304" pitchFamily="18" charset="0"/>
              <a:cs typeface="Times New Roman" panose="02020603050405020304" pitchFamily="18" charset="0"/>
            </a:endParaRPr>
          </a:p>
          <a:p>
            <a:r>
              <a:rPr lang="en-US" dirty="0">
                <a:solidFill>
                  <a:srgbClr val="663300"/>
                </a:solidFill>
                <a:latin typeface="Times New Roman" panose="02020603050405020304" pitchFamily="18" charset="0"/>
                <a:cs typeface="Times New Roman" panose="02020603050405020304" pitchFamily="18" charset="0"/>
              </a:rPr>
              <a:t>Explain what this means: AQ + AQ → diff AQ + Solid   </a:t>
            </a:r>
            <a:r>
              <a:rPr lang="en-US" dirty="0">
                <a:solidFill>
                  <a:srgbClr val="FF0000"/>
                </a:solidFill>
                <a:latin typeface="Times New Roman" panose="02020603050405020304" pitchFamily="18" charset="0"/>
                <a:cs typeface="Times New Roman" panose="02020603050405020304" pitchFamily="18" charset="0"/>
              </a:rPr>
              <a:t>DR happened</a:t>
            </a:r>
            <a:br>
              <a:rPr lang="en-US" dirty="0">
                <a:solidFill>
                  <a:srgbClr val="663300"/>
                </a:solidFill>
                <a:latin typeface="Times New Roman" panose="02020603050405020304" pitchFamily="18" charset="0"/>
                <a:cs typeface="Times New Roman" panose="02020603050405020304" pitchFamily="18" charset="0"/>
              </a:rPr>
            </a:br>
            <a:br>
              <a:rPr lang="en-US" dirty="0">
                <a:solidFill>
                  <a:srgbClr val="663300"/>
                </a:solidFill>
                <a:latin typeface="Times New Roman" panose="02020603050405020304" pitchFamily="18" charset="0"/>
                <a:cs typeface="Times New Roman" panose="02020603050405020304" pitchFamily="18" charset="0"/>
              </a:rPr>
            </a:br>
            <a:r>
              <a:rPr lang="en-US" dirty="0">
                <a:solidFill>
                  <a:srgbClr val="663300"/>
                </a:solidFill>
                <a:latin typeface="Times New Roman" panose="02020603050405020304" pitchFamily="18" charset="0"/>
                <a:cs typeface="Times New Roman" panose="02020603050405020304" pitchFamily="18" charset="0"/>
              </a:rPr>
              <a:t>Explain what this means: AQ + AQ → diff AQ + diff AQ  </a:t>
            </a:r>
            <a:r>
              <a:rPr lang="en-US" dirty="0">
                <a:solidFill>
                  <a:srgbClr val="FF0000"/>
                </a:solidFill>
                <a:latin typeface="Times New Roman" panose="02020603050405020304" pitchFamily="18" charset="0"/>
                <a:cs typeface="Times New Roman" panose="02020603050405020304" pitchFamily="18" charset="0"/>
              </a:rPr>
              <a:t>DR didn’t happen, mixture</a:t>
            </a:r>
            <a:br>
              <a:rPr lang="en-US" sz="2700" dirty="0">
                <a:solidFill>
                  <a:srgbClr val="FF0000"/>
                </a:solidFill>
                <a:latin typeface="Times New Roman" panose="02020603050405020304" pitchFamily="18" charset="0"/>
                <a:cs typeface="Times New Roman" panose="02020603050405020304" pitchFamily="18" charset="0"/>
              </a:rPr>
            </a:br>
            <a:br>
              <a:rPr lang="en-US" sz="2700" dirty="0">
                <a:solidFill>
                  <a:srgbClr val="FF00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Then tell how and why we use Table F. </a:t>
            </a:r>
            <a:r>
              <a:rPr lang="en-US" sz="2700" dirty="0">
                <a:solidFill>
                  <a:srgbClr val="FF0000"/>
                </a:solidFill>
                <a:latin typeface="Times New Roman" panose="02020603050405020304" pitchFamily="18" charset="0"/>
                <a:cs typeface="Times New Roman" panose="02020603050405020304" pitchFamily="18" charset="0"/>
              </a:rPr>
              <a:t>To know if a compound is AQ or S in water</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Define electrolytic solution + give 3 examples of electrolyte solutions.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FF0000"/>
                </a:solidFill>
                <a:latin typeface="Times New Roman" panose="02020603050405020304" pitchFamily="18" charset="0"/>
                <a:cs typeface="Times New Roman" panose="02020603050405020304" pitchFamily="18" charset="0"/>
              </a:rPr>
              <a:t>Electrolytic solution has loose mobile ions dissolved, and conducts electricity</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FF0000"/>
                </a:solidFill>
                <a:latin typeface="Times New Roman" panose="02020603050405020304" pitchFamily="18" charset="0"/>
                <a:cs typeface="Times New Roman" panose="02020603050405020304" pitchFamily="18" charset="0"/>
              </a:rPr>
              <a:t>NaCl</a:t>
            </a:r>
            <a:r>
              <a:rPr lang="en-US" sz="2700" baseline="-25000" dirty="0">
                <a:solidFill>
                  <a:srgbClr val="FF0000"/>
                </a:solidFill>
                <a:latin typeface="Times New Roman" panose="02020603050405020304" pitchFamily="18" charset="0"/>
                <a:cs typeface="Times New Roman" panose="02020603050405020304" pitchFamily="18" charset="0"/>
              </a:rPr>
              <a:t>(AQ)    </a:t>
            </a:r>
            <a:r>
              <a:rPr lang="en-US" sz="2700" dirty="0">
                <a:solidFill>
                  <a:srgbClr val="FF0000"/>
                </a:solidFill>
                <a:latin typeface="Times New Roman" panose="02020603050405020304" pitchFamily="18" charset="0"/>
                <a:cs typeface="Times New Roman" panose="02020603050405020304" pitchFamily="18" charset="0"/>
              </a:rPr>
              <a:t>(NH</a:t>
            </a:r>
            <a:r>
              <a:rPr lang="en-US" sz="2700" baseline="-25000" dirty="0">
                <a:solidFill>
                  <a:srgbClr val="FF0000"/>
                </a:solidFill>
                <a:latin typeface="Times New Roman" panose="02020603050405020304" pitchFamily="18" charset="0"/>
                <a:cs typeface="Times New Roman" panose="02020603050405020304" pitchFamily="18" charset="0"/>
              </a:rPr>
              <a:t>4</a:t>
            </a:r>
            <a:r>
              <a:rPr lang="en-US" sz="2700" dirty="0">
                <a:solidFill>
                  <a:srgbClr val="FF0000"/>
                </a:solidFill>
                <a:latin typeface="Times New Roman" panose="02020603050405020304" pitchFamily="18" charset="0"/>
                <a:cs typeface="Times New Roman" panose="02020603050405020304" pitchFamily="18" charset="0"/>
              </a:rPr>
              <a:t>)</a:t>
            </a:r>
            <a:r>
              <a:rPr lang="en-US" sz="2700" baseline="-25000" dirty="0">
                <a:solidFill>
                  <a:srgbClr val="FF0000"/>
                </a:solidFill>
                <a:latin typeface="Times New Roman" panose="02020603050405020304" pitchFamily="18" charset="0"/>
                <a:cs typeface="Times New Roman" panose="02020603050405020304" pitchFamily="18" charset="0"/>
              </a:rPr>
              <a:t>2</a:t>
            </a:r>
            <a:r>
              <a:rPr lang="en-US" sz="2700" dirty="0">
                <a:solidFill>
                  <a:srgbClr val="FF0000"/>
                </a:solidFill>
                <a:latin typeface="Times New Roman" panose="02020603050405020304" pitchFamily="18" charset="0"/>
                <a:cs typeface="Times New Roman" panose="02020603050405020304" pitchFamily="18" charset="0"/>
              </a:rPr>
              <a:t>CO</a:t>
            </a:r>
            <a:r>
              <a:rPr lang="en-US" sz="2700" baseline="-25000" dirty="0">
                <a:solidFill>
                  <a:srgbClr val="FF0000"/>
                </a:solidFill>
                <a:latin typeface="Times New Roman" panose="02020603050405020304" pitchFamily="18" charset="0"/>
                <a:cs typeface="Times New Roman" panose="02020603050405020304" pitchFamily="18" charset="0"/>
              </a:rPr>
              <a:t>3(AQ) </a:t>
            </a:r>
            <a:r>
              <a:rPr lang="en-US" sz="2700" dirty="0">
                <a:solidFill>
                  <a:srgbClr val="FF0000"/>
                </a:solidFill>
                <a:latin typeface="Times New Roman" panose="02020603050405020304" pitchFamily="18" charset="0"/>
                <a:cs typeface="Times New Roman" panose="02020603050405020304" pitchFamily="18" charset="0"/>
              </a:rPr>
              <a:t>    Al(ClO</a:t>
            </a:r>
            <a:r>
              <a:rPr lang="en-US" sz="2700" baseline="-25000" dirty="0">
                <a:solidFill>
                  <a:srgbClr val="FF0000"/>
                </a:solidFill>
                <a:latin typeface="Times New Roman" panose="02020603050405020304" pitchFamily="18" charset="0"/>
                <a:cs typeface="Times New Roman" panose="02020603050405020304" pitchFamily="18" charset="0"/>
              </a:rPr>
              <a:t>3</a:t>
            </a:r>
            <a:r>
              <a:rPr lang="en-US" sz="2700" dirty="0">
                <a:solidFill>
                  <a:srgbClr val="FF0000"/>
                </a:solidFill>
                <a:latin typeface="Times New Roman" panose="02020603050405020304" pitchFamily="18" charset="0"/>
                <a:cs typeface="Times New Roman" panose="02020603050405020304" pitchFamily="18" charset="0"/>
              </a:rPr>
              <a:t>)</a:t>
            </a:r>
            <a:r>
              <a:rPr lang="en-US" sz="2700" baseline="-25000" dirty="0">
                <a:solidFill>
                  <a:srgbClr val="FF0000"/>
                </a:solidFill>
                <a:latin typeface="Times New Roman" panose="02020603050405020304" pitchFamily="18" charset="0"/>
                <a:cs typeface="Times New Roman" panose="02020603050405020304" pitchFamily="18" charset="0"/>
              </a:rPr>
              <a:t>3(AQ) </a:t>
            </a:r>
            <a:r>
              <a:rPr lang="en-US" sz="2700" dirty="0">
                <a:solidFill>
                  <a:srgbClr val="FF0000"/>
                </a:solidFill>
                <a:latin typeface="Times New Roman" panose="02020603050405020304" pitchFamily="18" charset="0"/>
                <a:cs typeface="Times New Roman" panose="02020603050405020304" pitchFamily="18" charset="0"/>
              </a:rPr>
              <a:t>  check table F but these are good.  </a:t>
            </a:r>
            <a:br>
              <a:rPr lang="en-US" sz="2700" dirty="0">
                <a:solidFill>
                  <a:srgbClr val="FF0000"/>
                </a:solidFill>
                <a:latin typeface="Times New Roman" panose="02020603050405020304" pitchFamily="18" charset="0"/>
                <a:cs typeface="Times New Roman" panose="02020603050405020304" pitchFamily="18" charset="0"/>
              </a:rPr>
            </a:br>
            <a:br>
              <a:rPr lang="en-US" sz="2700" dirty="0">
                <a:solidFill>
                  <a:srgbClr val="FF00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Using table F, Name 3 ionic compounds that do not dissolve in water. </a:t>
            </a:r>
            <a:br>
              <a:rPr lang="en-US" sz="2700" dirty="0">
                <a:solidFill>
                  <a:srgbClr val="663300"/>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If an ionic compound FORMS during a Double Replacement Reaction,</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it precipitates. What would happen if we put that same insoluble solid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ionic compound into water? </a:t>
            </a:r>
          </a:p>
        </p:txBody>
      </p:sp>
    </p:spTree>
    <p:extLst>
      <p:ext uri="{BB962C8B-B14F-4D97-AF65-F5344CB8AC3E}">
        <p14:creationId xmlns:p14="http://schemas.microsoft.com/office/powerpoint/2010/main" val="3528292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C2DF3-2990-EA68-89AC-79D7282CCE10}"/>
              </a:ext>
            </a:extLst>
          </p:cNvPr>
          <p:cNvSpPr txBox="1"/>
          <p:nvPr/>
        </p:nvSpPr>
        <p:spPr>
          <a:xfrm>
            <a:off x="0" y="0"/>
            <a:ext cx="12192000" cy="6601807"/>
          </a:xfrm>
          <a:prstGeom prst="rect">
            <a:avLst/>
          </a:prstGeom>
          <a:noFill/>
        </p:spPr>
        <p:txBody>
          <a:bodyPr wrap="square" rtlCol="0">
            <a:spAutoFit/>
          </a:bodyPr>
          <a:lstStyle/>
          <a:p>
            <a:pPr algn="ctr"/>
            <a:r>
              <a:rPr lang="en-US" sz="3600" u="sng" dirty="0">
                <a:solidFill>
                  <a:srgbClr val="663300"/>
                </a:solidFill>
                <a:latin typeface="Times New Roman" panose="02020603050405020304" pitchFamily="18" charset="0"/>
                <a:cs typeface="Times New Roman" panose="02020603050405020304" pitchFamily="18" charset="0"/>
              </a:rPr>
              <a:t>Conclusion</a:t>
            </a:r>
          </a:p>
          <a:p>
            <a:endParaRPr lang="en-US" dirty="0">
              <a:solidFill>
                <a:srgbClr val="663300"/>
              </a:solidFill>
              <a:latin typeface="Times New Roman" panose="02020603050405020304" pitchFamily="18" charset="0"/>
              <a:cs typeface="Times New Roman" panose="02020603050405020304" pitchFamily="18" charset="0"/>
            </a:endParaRPr>
          </a:p>
          <a:p>
            <a:r>
              <a:rPr lang="en-US" dirty="0">
                <a:solidFill>
                  <a:srgbClr val="663300"/>
                </a:solidFill>
                <a:latin typeface="Times New Roman" panose="02020603050405020304" pitchFamily="18" charset="0"/>
                <a:cs typeface="Times New Roman" panose="02020603050405020304" pitchFamily="18" charset="0"/>
              </a:rPr>
              <a:t>Name the 6 main indicators of chemical reactions  </a:t>
            </a:r>
            <a:r>
              <a:rPr lang="en-US" dirty="0">
                <a:solidFill>
                  <a:srgbClr val="FF0000"/>
                </a:solidFill>
                <a:latin typeface="Times New Roman" panose="02020603050405020304" pitchFamily="18" charset="0"/>
                <a:cs typeface="Times New Roman" panose="02020603050405020304" pitchFamily="18" charset="0"/>
              </a:rPr>
              <a:t>TOPIC-B</a:t>
            </a:r>
          </a:p>
          <a:p>
            <a:endParaRPr lang="en-US" dirty="0">
              <a:solidFill>
                <a:srgbClr val="663300"/>
              </a:solidFill>
              <a:latin typeface="Times New Roman" panose="02020603050405020304" pitchFamily="18" charset="0"/>
              <a:cs typeface="Times New Roman" panose="02020603050405020304" pitchFamily="18" charset="0"/>
            </a:endParaRPr>
          </a:p>
          <a:p>
            <a:r>
              <a:rPr lang="en-US" dirty="0">
                <a:solidFill>
                  <a:srgbClr val="663300"/>
                </a:solidFill>
                <a:latin typeface="Times New Roman" panose="02020603050405020304" pitchFamily="18" charset="0"/>
                <a:cs typeface="Times New Roman" panose="02020603050405020304" pitchFamily="18" charset="0"/>
              </a:rPr>
              <a:t>Explain what this means: AQ + AQ → diff AQ + Solid   </a:t>
            </a:r>
            <a:r>
              <a:rPr lang="en-US" dirty="0">
                <a:solidFill>
                  <a:srgbClr val="FF0000"/>
                </a:solidFill>
                <a:latin typeface="Times New Roman" panose="02020603050405020304" pitchFamily="18" charset="0"/>
                <a:cs typeface="Times New Roman" panose="02020603050405020304" pitchFamily="18" charset="0"/>
              </a:rPr>
              <a:t>DR happened</a:t>
            </a:r>
            <a:br>
              <a:rPr lang="en-US" dirty="0">
                <a:solidFill>
                  <a:srgbClr val="663300"/>
                </a:solidFill>
                <a:latin typeface="Times New Roman" panose="02020603050405020304" pitchFamily="18" charset="0"/>
                <a:cs typeface="Times New Roman" panose="02020603050405020304" pitchFamily="18" charset="0"/>
              </a:rPr>
            </a:br>
            <a:br>
              <a:rPr lang="en-US" dirty="0">
                <a:solidFill>
                  <a:srgbClr val="663300"/>
                </a:solidFill>
                <a:latin typeface="Times New Roman" panose="02020603050405020304" pitchFamily="18" charset="0"/>
                <a:cs typeface="Times New Roman" panose="02020603050405020304" pitchFamily="18" charset="0"/>
              </a:rPr>
            </a:br>
            <a:r>
              <a:rPr lang="en-US" dirty="0">
                <a:solidFill>
                  <a:srgbClr val="663300"/>
                </a:solidFill>
                <a:latin typeface="Times New Roman" panose="02020603050405020304" pitchFamily="18" charset="0"/>
                <a:cs typeface="Times New Roman" panose="02020603050405020304" pitchFamily="18" charset="0"/>
              </a:rPr>
              <a:t>Explain what this means: AQ + AQ → diff AQ + diff AQ  </a:t>
            </a:r>
            <a:r>
              <a:rPr lang="en-US" dirty="0">
                <a:solidFill>
                  <a:srgbClr val="FF0000"/>
                </a:solidFill>
                <a:latin typeface="Times New Roman" panose="02020603050405020304" pitchFamily="18" charset="0"/>
                <a:cs typeface="Times New Roman" panose="02020603050405020304" pitchFamily="18" charset="0"/>
              </a:rPr>
              <a:t>DR didn’t happen, mixture</a:t>
            </a:r>
            <a:br>
              <a:rPr lang="en-US" sz="2700" dirty="0">
                <a:solidFill>
                  <a:srgbClr val="FF0000"/>
                </a:solidFill>
                <a:latin typeface="Times New Roman" panose="02020603050405020304" pitchFamily="18" charset="0"/>
                <a:cs typeface="Times New Roman" panose="02020603050405020304" pitchFamily="18" charset="0"/>
              </a:rPr>
            </a:b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663300"/>
                </a:solidFill>
                <a:latin typeface="Times New Roman" panose="02020603050405020304" pitchFamily="18" charset="0"/>
                <a:cs typeface="Times New Roman" panose="02020603050405020304" pitchFamily="18" charset="0"/>
              </a:rPr>
              <a:t>Then tell how and why we use Table F. </a:t>
            </a:r>
            <a:r>
              <a:rPr lang="en-US" dirty="0">
                <a:solidFill>
                  <a:srgbClr val="FF0000"/>
                </a:solidFill>
                <a:latin typeface="Times New Roman" panose="02020603050405020304" pitchFamily="18" charset="0"/>
                <a:cs typeface="Times New Roman" panose="02020603050405020304" pitchFamily="18" charset="0"/>
              </a:rPr>
              <a:t>To know if a compound is AQ or S in water</a:t>
            </a:r>
            <a:br>
              <a:rPr lang="en-US" dirty="0">
                <a:solidFill>
                  <a:srgbClr val="663300"/>
                </a:solidFill>
                <a:latin typeface="Times New Roman" panose="02020603050405020304" pitchFamily="18" charset="0"/>
                <a:cs typeface="Times New Roman" panose="02020603050405020304" pitchFamily="18" charset="0"/>
              </a:rPr>
            </a:br>
            <a:r>
              <a:rPr lang="en-US" dirty="0">
                <a:solidFill>
                  <a:srgbClr val="663300"/>
                </a:solidFill>
                <a:latin typeface="Times New Roman" panose="02020603050405020304" pitchFamily="18" charset="0"/>
                <a:cs typeface="Times New Roman" panose="02020603050405020304" pitchFamily="18" charset="0"/>
              </a:rPr>
              <a:t>Define electrolytic solution + give 3 examples of electrolyte solutions. </a:t>
            </a:r>
            <a:br>
              <a:rPr lang="en-US" dirty="0">
                <a:solidFill>
                  <a:srgbClr val="6633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Electrolytic solution has loose mobile ions dissolved, and conducts electricity</a:t>
            </a:r>
            <a:br>
              <a:rPr lang="en-US" dirty="0">
                <a:solidFill>
                  <a:srgbClr val="6633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NaCl</a:t>
            </a:r>
            <a:r>
              <a:rPr lang="en-US" baseline="-25000" dirty="0">
                <a:solidFill>
                  <a:srgbClr val="FF0000"/>
                </a:solidFill>
                <a:latin typeface="Times New Roman" panose="02020603050405020304" pitchFamily="18" charset="0"/>
                <a:cs typeface="Times New Roman" panose="02020603050405020304" pitchFamily="18" charset="0"/>
              </a:rPr>
              <a:t>(AQ)    </a:t>
            </a:r>
            <a:r>
              <a:rPr lang="en-US" dirty="0">
                <a:solidFill>
                  <a:srgbClr val="FF0000"/>
                </a:solidFill>
                <a:latin typeface="Times New Roman" panose="02020603050405020304" pitchFamily="18" charset="0"/>
                <a:cs typeface="Times New Roman" panose="02020603050405020304" pitchFamily="18" charset="0"/>
              </a:rPr>
              <a:t>(NH</a:t>
            </a:r>
            <a:r>
              <a:rPr lang="en-US" baseline="-25000" dirty="0">
                <a:solidFill>
                  <a:srgbClr val="FF0000"/>
                </a:solidFill>
                <a:latin typeface="Times New Roman" panose="02020603050405020304" pitchFamily="18" charset="0"/>
                <a:cs typeface="Times New Roman" panose="02020603050405020304" pitchFamily="18" charset="0"/>
              </a:rPr>
              <a:t>4</a:t>
            </a:r>
            <a:r>
              <a:rPr lang="en-US" dirty="0">
                <a:solidFill>
                  <a:srgbClr val="FF0000"/>
                </a:solidFill>
                <a:latin typeface="Times New Roman" panose="02020603050405020304" pitchFamily="18" charset="0"/>
                <a:cs typeface="Times New Roman" panose="02020603050405020304" pitchFamily="18" charset="0"/>
              </a:rPr>
              <a:t>)</a:t>
            </a:r>
            <a:r>
              <a:rPr lang="en-US" baseline="-25000"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CO</a:t>
            </a:r>
            <a:r>
              <a:rPr lang="en-US" baseline="-25000" dirty="0">
                <a:solidFill>
                  <a:srgbClr val="FF0000"/>
                </a:solidFill>
                <a:latin typeface="Times New Roman" panose="02020603050405020304" pitchFamily="18" charset="0"/>
                <a:cs typeface="Times New Roman" panose="02020603050405020304" pitchFamily="18" charset="0"/>
              </a:rPr>
              <a:t>3(AQ) </a:t>
            </a:r>
            <a:r>
              <a:rPr lang="en-US" dirty="0">
                <a:solidFill>
                  <a:srgbClr val="FF0000"/>
                </a:solidFill>
                <a:latin typeface="Times New Roman" panose="02020603050405020304" pitchFamily="18" charset="0"/>
                <a:cs typeface="Times New Roman" panose="02020603050405020304" pitchFamily="18" charset="0"/>
              </a:rPr>
              <a:t>    Al(ClO</a:t>
            </a:r>
            <a:r>
              <a:rPr lang="en-US" baseline="-25000" dirty="0">
                <a:solidFill>
                  <a:srgbClr val="FF0000"/>
                </a:solidFill>
                <a:latin typeface="Times New Roman" panose="02020603050405020304" pitchFamily="18" charset="0"/>
                <a:cs typeface="Times New Roman" panose="02020603050405020304" pitchFamily="18" charset="0"/>
              </a:rPr>
              <a:t>3</a:t>
            </a:r>
            <a:r>
              <a:rPr lang="en-US" dirty="0">
                <a:solidFill>
                  <a:srgbClr val="FF0000"/>
                </a:solidFill>
                <a:latin typeface="Times New Roman" panose="02020603050405020304" pitchFamily="18" charset="0"/>
                <a:cs typeface="Times New Roman" panose="02020603050405020304" pitchFamily="18" charset="0"/>
              </a:rPr>
              <a:t>)</a:t>
            </a:r>
            <a:r>
              <a:rPr lang="en-US" baseline="-25000" dirty="0">
                <a:solidFill>
                  <a:srgbClr val="FF0000"/>
                </a:solidFill>
                <a:latin typeface="Times New Roman" panose="02020603050405020304" pitchFamily="18" charset="0"/>
                <a:cs typeface="Times New Roman" panose="02020603050405020304" pitchFamily="18" charset="0"/>
              </a:rPr>
              <a:t>3(AQ) </a:t>
            </a:r>
            <a:r>
              <a:rPr lang="en-US" dirty="0">
                <a:solidFill>
                  <a:srgbClr val="FF0000"/>
                </a:solidFill>
                <a:latin typeface="Times New Roman" panose="02020603050405020304" pitchFamily="18" charset="0"/>
                <a:cs typeface="Times New Roman" panose="02020603050405020304" pitchFamily="18" charset="0"/>
              </a:rPr>
              <a:t>  check table F but these are good.  </a:t>
            </a:r>
            <a:br>
              <a:rPr lang="en-US" dirty="0">
                <a:solidFill>
                  <a:srgbClr val="FF0000"/>
                </a:solidFill>
                <a:latin typeface="Times New Roman" panose="02020603050405020304" pitchFamily="18" charset="0"/>
                <a:cs typeface="Times New Roman" panose="02020603050405020304" pitchFamily="18" charset="0"/>
              </a:rPr>
            </a:br>
            <a:br>
              <a:rPr lang="en-US" sz="2700" dirty="0">
                <a:solidFill>
                  <a:srgbClr val="FF00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Using table F, Name 3 ionic compounds that do not dissolve in water.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    </a:t>
            </a:r>
            <a:r>
              <a:rPr lang="en-US" sz="2700" dirty="0">
                <a:solidFill>
                  <a:srgbClr val="0000FF"/>
                </a:solidFill>
                <a:latin typeface="Times New Roman" panose="02020603050405020304" pitchFamily="18" charset="0"/>
                <a:cs typeface="Times New Roman" panose="02020603050405020304" pitchFamily="18" charset="0"/>
              </a:rPr>
              <a:t>FeCO</a:t>
            </a:r>
            <a:r>
              <a:rPr lang="en-US" sz="2700" baseline="-25000" dirty="0">
                <a:solidFill>
                  <a:srgbClr val="0000FF"/>
                </a:solidFill>
                <a:latin typeface="Times New Roman" panose="02020603050405020304" pitchFamily="18" charset="0"/>
                <a:cs typeface="Times New Roman" panose="02020603050405020304" pitchFamily="18" charset="0"/>
              </a:rPr>
              <a:t>3(S)</a:t>
            </a:r>
            <a:r>
              <a:rPr lang="en-US" sz="2700" dirty="0">
                <a:solidFill>
                  <a:srgbClr val="0000FF"/>
                </a:solidFill>
                <a:latin typeface="Times New Roman" panose="02020603050405020304" pitchFamily="18" charset="0"/>
                <a:cs typeface="Times New Roman" panose="02020603050405020304" pitchFamily="18" charset="0"/>
              </a:rPr>
              <a:t>        AgCl</a:t>
            </a:r>
            <a:r>
              <a:rPr lang="en-US" sz="2700" baseline="-25000" dirty="0">
                <a:solidFill>
                  <a:srgbClr val="0000FF"/>
                </a:solidFill>
                <a:latin typeface="Times New Roman" panose="02020603050405020304" pitchFamily="18" charset="0"/>
                <a:cs typeface="Times New Roman" panose="02020603050405020304" pitchFamily="18" charset="0"/>
              </a:rPr>
              <a:t>(S)</a:t>
            </a:r>
            <a:r>
              <a:rPr lang="en-US" sz="2700" dirty="0">
                <a:solidFill>
                  <a:srgbClr val="0000FF"/>
                </a:solidFill>
                <a:latin typeface="Times New Roman" panose="02020603050405020304" pitchFamily="18" charset="0"/>
                <a:cs typeface="Times New Roman" panose="02020603050405020304" pitchFamily="18" charset="0"/>
              </a:rPr>
              <a:t>          SrSO</a:t>
            </a:r>
            <a:r>
              <a:rPr lang="en-US" sz="2700" baseline="-25000" dirty="0">
                <a:solidFill>
                  <a:srgbClr val="0000FF"/>
                </a:solidFill>
                <a:latin typeface="Times New Roman" panose="02020603050405020304" pitchFamily="18" charset="0"/>
                <a:cs typeface="Times New Roman" panose="02020603050405020304" pitchFamily="18" charset="0"/>
              </a:rPr>
              <a:t>4(S)</a:t>
            </a:r>
            <a:r>
              <a:rPr lang="en-US" sz="2700" dirty="0">
                <a:solidFill>
                  <a:srgbClr val="0000FF"/>
                </a:solidFill>
                <a:latin typeface="Times New Roman" panose="02020603050405020304" pitchFamily="18" charset="0"/>
                <a:cs typeface="Times New Roman" panose="02020603050405020304" pitchFamily="18" charset="0"/>
              </a:rPr>
              <a:t>  </a:t>
            </a:r>
            <a:br>
              <a:rPr lang="en-US" sz="2700" dirty="0">
                <a:solidFill>
                  <a:srgbClr val="0000FF"/>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If an ionic compound FORMS during a Double Replacement Reaction,</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it precipitates. What would happen if we put that same insoluble solid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ionic compound into water? </a:t>
            </a:r>
          </a:p>
        </p:txBody>
      </p:sp>
    </p:spTree>
    <p:extLst>
      <p:ext uri="{BB962C8B-B14F-4D97-AF65-F5344CB8AC3E}">
        <p14:creationId xmlns:p14="http://schemas.microsoft.com/office/powerpoint/2010/main" val="830621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C2DF3-2990-EA68-89AC-79D7282CCE10}"/>
              </a:ext>
            </a:extLst>
          </p:cNvPr>
          <p:cNvSpPr txBox="1"/>
          <p:nvPr/>
        </p:nvSpPr>
        <p:spPr>
          <a:xfrm>
            <a:off x="0" y="0"/>
            <a:ext cx="12192000" cy="6632585"/>
          </a:xfrm>
          <a:prstGeom prst="rect">
            <a:avLst/>
          </a:prstGeom>
          <a:noFill/>
        </p:spPr>
        <p:txBody>
          <a:bodyPr wrap="square" rtlCol="0">
            <a:spAutoFit/>
          </a:bodyPr>
          <a:lstStyle/>
          <a:p>
            <a:pPr algn="ctr"/>
            <a:r>
              <a:rPr lang="en-US" sz="3600" u="sng" dirty="0">
                <a:solidFill>
                  <a:srgbClr val="663300"/>
                </a:solidFill>
                <a:latin typeface="Times New Roman" panose="02020603050405020304" pitchFamily="18" charset="0"/>
                <a:cs typeface="Times New Roman" panose="02020603050405020304" pitchFamily="18" charset="0"/>
              </a:rPr>
              <a:t>Conclusion</a:t>
            </a:r>
          </a:p>
          <a:p>
            <a:endParaRPr lang="en-US" dirty="0">
              <a:solidFill>
                <a:srgbClr val="663300"/>
              </a:solidFill>
              <a:latin typeface="Times New Roman" panose="02020603050405020304" pitchFamily="18" charset="0"/>
              <a:cs typeface="Times New Roman" panose="02020603050405020304" pitchFamily="18" charset="0"/>
            </a:endParaRPr>
          </a:p>
          <a:p>
            <a:r>
              <a:rPr lang="en-US" sz="1400" dirty="0">
                <a:solidFill>
                  <a:srgbClr val="663300"/>
                </a:solidFill>
                <a:latin typeface="Times New Roman" panose="02020603050405020304" pitchFamily="18" charset="0"/>
                <a:cs typeface="Times New Roman" panose="02020603050405020304" pitchFamily="18" charset="0"/>
              </a:rPr>
              <a:t>Name the 6 main indicators of chemical reactions  </a:t>
            </a:r>
            <a:r>
              <a:rPr lang="en-US" sz="1400" dirty="0">
                <a:solidFill>
                  <a:srgbClr val="FF0000"/>
                </a:solidFill>
                <a:latin typeface="Times New Roman" panose="02020603050405020304" pitchFamily="18" charset="0"/>
                <a:cs typeface="Times New Roman" panose="02020603050405020304" pitchFamily="18" charset="0"/>
              </a:rPr>
              <a:t>TOPIC-B</a:t>
            </a:r>
          </a:p>
          <a:p>
            <a:endParaRPr lang="en-US" sz="1400" dirty="0">
              <a:solidFill>
                <a:srgbClr val="663300"/>
              </a:solidFill>
              <a:latin typeface="Times New Roman" panose="02020603050405020304" pitchFamily="18" charset="0"/>
              <a:cs typeface="Times New Roman" panose="02020603050405020304" pitchFamily="18" charset="0"/>
            </a:endParaRPr>
          </a:p>
          <a:p>
            <a:r>
              <a:rPr lang="en-US" sz="1400" dirty="0">
                <a:solidFill>
                  <a:srgbClr val="663300"/>
                </a:solidFill>
                <a:latin typeface="Times New Roman" panose="02020603050405020304" pitchFamily="18" charset="0"/>
                <a:cs typeface="Times New Roman" panose="02020603050405020304" pitchFamily="18" charset="0"/>
              </a:rPr>
              <a:t>Explain what this means: AQ + AQ → diff AQ + Solid   </a:t>
            </a:r>
            <a:r>
              <a:rPr lang="en-US" sz="1400" dirty="0">
                <a:solidFill>
                  <a:srgbClr val="FF0000"/>
                </a:solidFill>
                <a:latin typeface="Times New Roman" panose="02020603050405020304" pitchFamily="18" charset="0"/>
                <a:cs typeface="Times New Roman" panose="02020603050405020304" pitchFamily="18" charset="0"/>
              </a:rPr>
              <a:t>DR happened</a:t>
            </a:r>
            <a:br>
              <a:rPr lang="en-US" sz="1400" dirty="0">
                <a:solidFill>
                  <a:srgbClr val="663300"/>
                </a:solidFill>
                <a:latin typeface="Times New Roman" panose="02020603050405020304" pitchFamily="18" charset="0"/>
                <a:cs typeface="Times New Roman" panose="02020603050405020304" pitchFamily="18" charset="0"/>
              </a:rPr>
            </a:br>
            <a:br>
              <a:rPr lang="en-US" sz="1400" dirty="0">
                <a:solidFill>
                  <a:srgbClr val="663300"/>
                </a:solidFill>
                <a:latin typeface="Times New Roman" panose="02020603050405020304" pitchFamily="18" charset="0"/>
                <a:cs typeface="Times New Roman" panose="02020603050405020304" pitchFamily="18" charset="0"/>
              </a:rPr>
            </a:br>
            <a:r>
              <a:rPr lang="en-US" sz="1400" dirty="0">
                <a:solidFill>
                  <a:srgbClr val="663300"/>
                </a:solidFill>
                <a:latin typeface="Times New Roman" panose="02020603050405020304" pitchFamily="18" charset="0"/>
                <a:cs typeface="Times New Roman" panose="02020603050405020304" pitchFamily="18" charset="0"/>
              </a:rPr>
              <a:t>Explain what this means: AQ + AQ → diff AQ + diff AQ  </a:t>
            </a:r>
            <a:r>
              <a:rPr lang="en-US" sz="1400" dirty="0">
                <a:solidFill>
                  <a:srgbClr val="FF0000"/>
                </a:solidFill>
                <a:latin typeface="Times New Roman" panose="02020603050405020304" pitchFamily="18" charset="0"/>
                <a:cs typeface="Times New Roman" panose="02020603050405020304" pitchFamily="18" charset="0"/>
              </a:rPr>
              <a:t>DR didn’t happen, mixture</a:t>
            </a:r>
            <a:br>
              <a:rPr lang="en-US" sz="2000" dirty="0">
                <a:solidFill>
                  <a:srgbClr val="FF0000"/>
                </a:solidFill>
                <a:latin typeface="Times New Roman" panose="02020603050405020304" pitchFamily="18" charset="0"/>
                <a:cs typeface="Times New Roman" panose="02020603050405020304" pitchFamily="18" charset="0"/>
              </a:rPr>
            </a:br>
            <a:br>
              <a:rPr lang="en-US" sz="1400" dirty="0">
                <a:solidFill>
                  <a:srgbClr val="FF0000"/>
                </a:solidFill>
                <a:latin typeface="Times New Roman" panose="02020603050405020304" pitchFamily="18" charset="0"/>
                <a:cs typeface="Times New Roman" panose="02020603050405020304" pitchFamily="18" charset="0"/>
              </a:rPr>
            </a:br>
            <a:r>
              <a:rPr lang="en-US" sz="1400" dirty="0">
                <a:solidFill>
                  <a:srgbClr val="663300"/>
                </a:solidFill>
                <a:latin typeface="Times New Roman" panose="02020603050405020304" pitchFamily="18" charset="0"/>
                <a:cs typeface="Times New Roman" panose="02020603050405020304" pitchFamily="18" charset="0"/>
              </a:rPr>
              <a:t>Then tell how and why we use Table F. </a:t>
            </a:r>
            <a:r>
              <a:rPr lang="en-US" sz="1400" dirty="0">
                <a:solidFill>
                  <a:srgbClr val="FF0000"/>
                </a:solidFill>
                <a:latin typeface="Times New Roman" panose="02020603050405020304" pitchFamily="18" charset="0"/>
                <a:cs typeface="Times New Roman" panose="02020603050405020304" pitchFamily="18" charset="0"/>
              </a:rPr>
              <a:t>To know if a compound is AQ or S in water</a:t>
            </a:r>
            <a:br>
              <a:rPr lang="en-US" sz="1400" dirty="0">
                <a:solidFill>
                  <a:srgbClr val="663300"/>
                </a:solidFill>
                <a:latin typeface="Times New Roman" panose="02020603050405020304" pitchFamily="18" charset="0"/>
                <a:cs typeface="Times New Roman" panose="02020603050405020304" pitchFamily="18" charset="0"/>
              </a:rPr>
            </a:br>
            <a:r>
              <a:rPr lang="en-US" sz="1400" dirty="0">
                <a:solidFill>
                  <a:srgbClr val="663300"/>
                </a:solidFill>
                <a:latin typeface="Times New Roman" panose="02020603050405020304" pitchFamily="18" charset="0"/>
                <a:cs typeface="Times New Roman" panose="02020603050405020304" pitchFamily="18" charset="0"/>
              </a:rPr>
              <a:t>Define electrolytic solution + give 3 examples of electrolyte solutions. </a:t>
            </a:r>
            <a:br>
              <a:rPr lang="en-US" sz="1400" dirty="0">
                <a:solidFill>
                  <a:srgbClr val="663300"/>
                </a:solidFill>
                <a:latin typeface="Times New Roman" panose="02020603050405020304" pitchFamily="18" charset="0"/>
                <a:cs typeface="Times New Roman" panose="02020603050405020304" pitchFamily="18" charset="0"/>
              </a:rPr>
            </a:br>
            <a:r>
              <a:rPr lang="en-US" sz="1400" dirty="0">
                <a:solidFill>
                  <a:srgbClr val="FF0000"/>
                </a:solidFill>
                <a:latin typeface="Times New Roman" panose="02020603050405020304" pitchFamily="18" charset="0"/>
                <a:cs typeface="Times New Roman" panose="02020603050405020304" pitchFamily="18" charset="0"/>
              </a:rPr>
              <a:t>Electrolytic solution has loose mobile ions dissolved, and conducts electricity</a:t>
            </a:r>
            <a:br>
              <a:rPr lang="en-US" sz="1400" dirty="0">
                <a:solidFill>
                  <a:srgbClr val="663300"/>
                </a:solidFill>
                <a:latin typeface="Times New Roman" panose="02020603050405020304" pitchFamily="18" charset="0"/>
                <a:cs typeface="Times New Roman" panose="02020603050405020304" pitchFamily="18" charset="0"/>
              </a:rPr>
            </a:br>
            <a:r>
              <a:rPr lang="en-US" sz="1400" dirty="0">
                <a:solidFill>
                  <a:srgbClr val="FF0000"/>
                </a:solidFill>
                <a:latin typeface="Times New Roman" panose="02020603050405020304" pitchFamily="18" charset="0"/>
                <a:cs typeface="Times New Roman" panose="02020603050405020304" pitchFamily="18" charset="0"/>
              </a:rPr>
              <a:t>NaCl</a:t>
            </a:r>
            <a:r>
              <a:rPr lang="en-US" sz="1400" baseline="-25000" dirty="0">
                <a:solidFill>
                  <a:srgbClr val="FF0000"/>
                </a:solidFill>
                <a:latin typeface="Times New Roman" panose="02020603050405020304" pitchFamily="18" charset="0"/>
                <a:cs typeface="Times New Roman" panose="02020603050405020304" pitchFamily="18" charset="0"/>
              </a:rPr>
              <a:t>(AQ)    </a:t>
            </a:r>
            <a:r>
              <a:rPr lang="en-US" sz="1400" dirty="0">
                <a:solidFill>
                  <a:srgbClr val="FF0000"/>
                </a:solidFill>
                <a:latin typeface="Times New Roman" panose="02020603050405020304" pitchFamily="18" charset="0"/>
                <a:cs typeface="Times New Roman" panose="02020603050405020304" pitchFamily="18" charset="0"/>
              </a:rPr>
              <a:t>(NH</a:t>
            </a:r>
            <a:r>
              <a:rPr lang="en-US" sz="1400" baseline="-25000" dirty="0">
                <a:solidFill>
                  <a:srgbClr val="FF0000"/>
                </a:solidFill>
                <a:latin typeface="Times New Roman" panose="02020603050405020304" pitchFamily="18" charset="0"/>
                <a:cs typeface="Times New Roman" panose="02020603050405020304" pitchFamily="18" charset="0"/>
              </a:rPr>
              <a:t>4</a:t>
            </a:r>
            <a:r>
              <a:rPr lang="en-US" sz="1400" dirty="0">
                <a:solidFill>
                  <a:srgbClr val="FF0000"/>
                </a:solidFill>
                <a:latin typeface="Times New Roman" panose="02020603050405020304" pitchFamily="18" charset="0"/>
                <a:cs typeface="Times New Roman" panose="02020603050405020304" pitchFamily="18" charset="0"/>
              </a:rPr>
              <a:t>)</a:t>
            </a:r>
            <a:r>
              <a:rPr lang="en-US" sz="1400" baseline="-25000" dirty="0">
                <a:solidFill>
                  <a:srgbClr val="FF0000"/>
                </a:solidFill>
                <a:latin typeface="Times New Roman" panose="02020603050405020304" pitchFamily="18" charset="0"/>
                <a:cs typeface="Times New Roman" panose="02020603050405020304" pitchFamily="18" charset="0"/>
              </a:rPr>
              <a:t>2</a:t>
            </a:r>
            <a:r>
              <a:rPr lang="en-US" sz="1400" dirty="0">
                <a:solidFill>
                  <a:srgbClr val="FF0000"/>
                </a:solidFill>
                <a:latin typeface="Times New Roman" panose="02020603050405020304" pitchFamily="18" charset="0"/>
                <a:cs typeface="Times New Roman" panose="02020603050405020304" pitchFamily="18" charset="0"/>
              </a:rPr>
              <a:t>CO</a:t>
            </a:r>
            <a:r>
              <a:rPr lang="en-US" sz="1400" baseline="-25000" dirty="0">
                <a:solidFill>
                  <a:srgbClr val="FF0000"/>
                </a:solidFill>
                <a:latin typeface="Times New Roman" panose="02020603050405020304" pitchFamily="18" charset="0"/>
                <a:cs typeface="Times New Roman" panose="02020603050405020304" pitchFamily="18" charset="0"/>
              </a:rPr>
              <a:t>3(AQ) </a:t>
            </a:r>
            <a:r>
              <a:rPr lang="en-US" sz="1400" dirty="0">
                <a:solidFill>
                  <a:srgbClr val="FF0000"/>
                </a:solidFill>
                <a:latin typeface="Times New Roman" panose="02020603050405020304" pitchFamily="18" charset="0"/>
                <a:cs typeface="Times New Roman" panose="02020603050405020304" pitchFamily="18" charset="0"/>
              </a:rPr>
              <a:t>    Al(ClO</a:t>
            </a:r>
            <a:r>
              <a:rPr lang="en-US" sz="1400" baseline="-25000" dirty="0">
                <a:solidFill>
                  <a:srgbClr val="FF0000"/>
                </a:solidFill>
                <a:latin typeface="Times New Roman" panose="02020603050405020304" pitchFamily="18" charset="0"/>
                <a:cs typeface="Times New Roman" panose="02020603050405020304" pitchFamily="18" charset="0"/>
              </a:rPr>
              <a:t>3</a:t>
            </a:r>
            <a:r>
              <a:rPr lang="en-US" sz="1400" dirty="0">
                <a:solidFill>
                  <a:srgbClr val="FF0000"/>
                </a:solidFill>
                <a:latin typeface="Times New Roman" panose="02020603050405020304" pitchFamily="18" charset="0"/>
                <a:cs typeface="Times New Roman" panose="02020603050405020304" pitchFamily="18" charset="0"/>
              </a:rPr>
              <a:t>)</a:t>
            </a:r>
            <a:r>
              <a:rPr lang="en-US" sz="1400" baseline="-25000" dirty="0">
                <a:solidFill>
                  <a:srgbClr val="FF0000"/>
                </a:solidFill>
                <a:latin typeface="Times New Roman" panose="02020603050405020304" pitchFamily="18" charset="0"/>
                <a:cs typeface="Times New Roman" panose="02020603050405020304" pitchFamily="18" charset="0"/>
              </a:rPr>
              <a:t>3(AQ) </a:t>
            </a:r>
            <a:r>
              <a:rPr lang="en-US" sz="1400" dirty="0">
                <a:solidFill>
                  <a:srgbClr val="FF0000"/>
                </a:solidFill>
                <a:latin typeface="Times New Roman" panose="02020603050405020304" pitchFamily="18" charset="0"/>
                <a:cs typeface="Times New Roman" panose="02020603050405020304" pitchFamily="18" charset="0"/>
              </a:rPr>
              <a:t>  check table F but these are good.  </a:t>
            </a:r>
            <a:br>
              <a:rPr lang="en-US" sz="1400" dirty="0">
                <a:solidFill>
                  <a:srgbClr val="FF0000"/>
                </a:solidFill>
                <a:latin typeface="Times New Roman" panose="02020603050405020304" pitchFamily="18" charset="0"/>
                <a:cs typeface="Times New Roman" panose="02020603050405020304" pitchFamily="18" charset="0"/>
              </a:rPr>
            </a:br>
            <a:br>
              <a:rPr lang="en-US" sz="1400" dirty="0">
                <a:solidFill>
                  <a:srgbClr val="FF0000"/>
                </a:solidFill>
                <a:latin typeface="Times New Roman" panose="02020603050405020304" pitchFamily="18" charset="0"/>
                <a:cs typeface="Times New Roman" panose="02020603050405020304" pitchFamily="18" charset="0"/>
              </a:rPr>
            </a:br>
            <a:r>
              <a:rPr lang="en-US" sz="1400" dirty="0">
                <a:solidFill>
                  <a:srgbClr val="663300"/>
                </a:solidFill>
                <a:latin typeface="Times New Roman" panose="02020603050405020304" pitchFamily="18" charset="0"/>
                <a:cs typeface="Times New Roman" panose="02020603050405020304" pitchFamily="18" charset="0"/>
              </a:rPr>
              <a:t>Using table F, Name 3 ionic compounds that do not dissolve in water. </a:t>
            </a:r>
            <a:br>
              <a:rPr lang="en-US" sz="1400" dirty="0">
                <a:solidFill>
                  <a:srgbClr val="663300"/>
                </a:solidFill>
                <a:latin typeface="Times New Roman" panose="02020603050405020304" pitchFamily="18" charset="0"/>
                <a:cs typeface="Times New Roman" panose="02020603050405020304" pitchFamily="18" charset="0"/>
              </a:rPr>
            </a:br>
            <a:r>
              <a:rPr lang="en-US" sz="1400" dirty="0">
                <a:solidFill>
                  <a:srgbClr val="663300"/>
                </a:solidFill>
                <a:latin typeface="Times New Roman" panose="02020603050405020304" pitchFamily="18" charset="0"/>
                <a:cs typeface="Times New Roman" panose="02020603050405020304" pitchFamily="18" charset="0"/>
              </a:rPr>
              <a:t>    </a:t>
            </a:r>
            <a:r>
              <a:rPr lang="en-US" sz="1400" dirty="0">
                <a:solidFill>
                  <a:srgbClr val="0000FF"/>
                </a:solidFill>
                <a:latin typeface="Times New Roman" panose="02020603050405020304" pitchFamily="18" charset="0"/>
                <a:cs typeface="Times New Roman" panose="02020603050405020304" pitchFamily="18" charset="0"/>
              </a:rPr>
              <a:t>FeCO</a:t>
            </a:r>
            <a:r>
              <a:rPr lang="en-US" sz="1400" baseline="-25000" dirty="0">
                <a:solidFill>
                  <a:srgbClr val="0000FF"/>
                </a:solidFill>
                <a:latin typeface="Times New Roman" panose="02020603050405020304" pitchFamily="18" charset="0"/>
                <a:cs typeface="Times New Roman" panose="02020603050405020304" pitchFamily="18" charset="0"/>
              </a:rPr>
              <a:t>3(S)</a:t>
            </a:r>
            <a:r>
              <a:rPr lang="en-US" sz="1400" dirty="0">
                <a:solidFill>
                  <a:srgbClr val="0000FF"/>
                </a:solidFill>
                <a:latin typeface="Times New Roman" panose="02020603050405020304" pitchFamily="18" charset="0"/>
                <a:cs typeface="Times New Roman" panose="02020603050405020304" pitchFamily="18" charset="0"/>
              </a:rPr>
              <a:t>        AgCl</a:t>
            </a:r>
            <a:r>
              <a:rPr lang="en-US" sz="1400" baseline="-25000" dirty="0">
                <a:solidFill>
                  <a:srgbClr val="0000FF"/>
                </a:solidFill>
                <a:latin typeface="Times New Roman" panose="02020603050405020304" pitchFamily="18" charset="0"/>
                <a:cs typeface="Times New Roman" panose="02020603050405020304" pitchFamily="18" charset="0"/>
              </a:rPr>
              <a:t>(S)</a:t>
            </a:r>
            <a:r>
              <a:rPr lang="en-US" sz="1400" dirty="0">
                <a:solidFill>
                  <a:srgbClr val="0000FF"/>
                </a:solidFill>
                <a:latin typeface="Times New Roman" panose="02020603050405020304" pitchFamily="18" charset="0"/>
                <a:cs typeface="Times New Roman" panose="02020603050405020304" pitchFamily="18" charset="0"/>
              </a:rPr>
              <a:t>          SrSO</a:t>
            </a:r>
            <a:r>
              <a:rPr lang="en-US" sz="1400" baseline="-25000" dirty="0">
                <a:solidFill>
                  <a:srgbClr val="0000FF"/>
                </a:solidFill>
                <a:latin typeface="Times New Roman" panose="02020603050405020304" pitchFamily="18" charset="0"/>
                <a:cs typeface="Times New Roman" panose="02020603050405020304" pitchFamily="18" charset="0"/>
              </a:rPr>
              <a:t>4(S)</a:t>
            </a:r>
            <a:r>
              <a:rPr lang="en-US" sz="1400" dirty="0">
                <a:solidFill>
                  <a:srgbClr val="0000FF"/>
                </a:solidFill>
                <a:latin typeface="Times New Roman" panose="02020603050405020304" pitchFamily="18" charset="0"/>
                <a:cs typeface="Times New Roman" panose="02020603050405020304" pitchFamily="18" charset="0"/>
              </a:rPr>
              <a:t>  </a:t>
            </a:r>
            <a:br>
              <a:rPr lang="en-US" sz="2400" dirty="0">
                <a:solidFill>
                  <a:srgbClr val="0000FF"/>
                </a:solidFill>
                <a:latin typeface="Times New Roman" panose="02020603050405020304" pitchFamily="18" charset="0"/>
                <a:cs typeface="Times New Roman" panose="02020603050405020304" pitchFamily="18" charset="0"/>
              </a:rPr>
            </a:b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If an ionic compound FORMS during a Double Replacement Reaction,</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it precipitates. What would happen if we put that same insoluble solid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663300"/>
                </a:solidFill>
                <a:latin typeface="Times New Roman" panose="02020603050405020304" pitchFamily="18" charset="0"/>
                <a:cs typeface="Times New Roman" panose="02020603050405020304" pitchFamily="18" charset="0"/>
              </a:rPr>
              <a:t>ionic compound into water? </a:t>
            </a:r>
            <a:br>
              <a:rPr lang="en-US" sz="2700" dirty="0">
                <a:solidFill>
                  <a:srgbClr val="663300"/>
                </a:solidFill>
                <a:latin typeface="Times New Roman" panose="02020603050405020304" pitchFamily="18" charset="0"/>
                <a:cs typeface="Times New Roman" panose="02020603050405020304" pitchFamily="18" charset="0"/>
              </a:rPr>
            </a:br>
            <a:r>
              <a:rPr lang="en-US" sz="2700" dirty="0">
                <a:solidFill>
                  <a:srgbClr val="0000FF"/>
                </a:solidFill>
                <a:latin typeface="Times New Roman" panose="02020603050405020304" pitchFamily="18" charset="0"/>
                <a:cs typeface="Times New Roman" panose="02020603050405020304" pitchFamily="18" charset="0"/>
              </a:rPr>
              <a:t>It would not dissolve in the water, it would fall to the bottom of the beaker like a rock.</a:t>
            </a:r>
            <a:br>
              <a:rPr lang="en-US" sz="2700" dirty="0">
                <a:solidFill>
                  <a:srgbClr val="0000FF"/>
                </a:solidFill>
                <a:latin typeface="Times New Roman" panose="02020603050405020304" pitchFamily="18" charset="0"/>
                <a:cs typeface="Times New Roman" panose="02020603050405020304" pitchFamily="18" charset="0"/>
              </a:rPr>
            </a:br>
            <a:r>
              <a:rPr lang="en-US" sz="2700" dirty="0">
                <a:solidFill>
                  <a:srgbClr val="0000FF"/>
                </a:solidFill>
                <a:latin typeface="Times New Roman" panose="02020603050405020304" pitchFamily="18" charset="0"/>
                <a:cs typeface="Times New Roman" panose="02020603050405020304" pitchFamily="18" charset="0"/>
              </a:rPr>
              <a:t>It is insoluble, it cannot dissolve.  It doesn’t “precipitate out” of solution, it never gets into the solution. </a:t>
            </a:r>
          </a:p>
        </p:txBody>
      </p:sp>
    </p:spTree>
    <p:extLst>
      <p:ext uri="{BB962C8B-B14F-4D97-AF65-F5344CB8AC3E}">
        <p14:creationId xmlns:p14="http://schemas.microsoft.com/office/powerpoint/2010/main" val="174508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545BF32A-3BAD-705C-89BF-7429038F18D5}"/>
              </a:ext>
            </a:extLst>
          </p:cNvPr>
          <p:cNvPicPr>
            <a:picLocks noChangeAspect="1"/>
          </p:cNvPicPr>
          <p:nvPr/>
        </p:nvPicPr>
        <p:blipFill rotWithShape="1">
          <a:blip r:embed="rId2">
            <a:extLst>
              <a:ext uri="{28A0092B-C50C-407E-A947-70E740481C1C}">
                <a14:useLocalDpi xmlns:a14="http://schemas.microsoft.com/office/drawing/2010/main" val="0"/>
              </a:ext>
            </a:extLst>
          </a:blip>
          <a:srcRect t="1439" b="1814"/>
          <a:stretch/>
        </p:blipFill>
        <p:spPr>
          <a:xfrm>
            <a:off x="6907577" y="99152"/>
            <a:ext cx="5284424" cy="6665205"/>
          </a:xfrm>
          <a:prstGeom prst="rect">
            <a:avLst/>
          </a:prstGeom>
        </p:spPr>
      </p:pic>
      <p:grpSp>
        <p:nvGrpSpPr>
          <p:cNvPr id="15" name="Group 14">
            <a:extLst>
              <a:ext uri="{FF2B5EF4-FFF2-40B4-BE49-F238E27FC236}">
                <a16:creationId xmlns:a16="http://schemas.microsoft.com/office/drawing/2014/main" id="{A0CC99B4-D65E-3249-5FFA-C3720B77E241}"/>
              </a:ext>
            </a:extLst>
          </p:cNvPr>
          <p:cNvGrpSpPr/>
          <p:nvPr/>
        </p:nvGrpSpPr>
        <p:grpSpPr>
          <a:xfrm rot="16200000">
            <a:off x="1493428" y="2063815"/>
            <a:ext cx="3657600" cy="5547541"/>
            <a:chOff x="1436914" y="1216816"/>
            <a:chExt cx="3657600" cy="5547541"/>
          </a:xfrm>
        </p:grpSpPr>
        <p:pic>
          <p:nvPicPr>
            <p:cNvPr id="3" name="Picture 2" descr="A picture containing night sky&#10;&#10;Description automatically generated">
              <a:extLst>
                <a:ext uri="{FF2B5EF4-FFF2-40B4-BE49-F238E27FC236}">
                  <a16:creationId xmlns:a16="http://schemas.microsoft.com/office/drawing/2014/main" id="{D637ADB6-A2EC-B86C-EF38-2D0CA8FA930C}"/>
                </a:ext>
              </a:extLst>
            </p:cNvPr>
            <p:cNvPicPr>
              <a:picLocks noChangeAspect="1"/>
            </p:cNvPicPr>
            <p:nvPr/>
          </p:nvPicPr>
          <p:blipFill rotWithShape="1">
            <a:blip r:embed="rId3">
              <a:extLst>
                <a:ext uri="{28A0092B-C50C-407E-A947-70E740481C1C}">
                  <a14:useLocalDpi xmlns:a14="http://schemas.microsoft.com/office/drawing/2010/main" val="0"/>
                </a:ext>
              </a:extLst>
            </a:blip>
            <a:srcRect l="27925" t="30089" r="36519" b="41551"/>
            <a:stretch/>
          </p:blipFill>
          <p:spPr>
            <a:xfrm>
              <a:off x="1436914" y="1216816"/>
              <a:ext cx="1828800" cy="1944915"/>
            </a:xfrm>
            <a:prstGeom prst="rect">
              <a:avLst/>
            </a:prstGeom>
          </p:spPr>
        </p:pic>
        <p:pic>
          <p:nvPicPr>
            <p:cNvPr id="7" name="Picture 6" descr="A picture containing hydrozoan, night sky&#10;&#10;Description automatically generated">
              <a:extLst>
                <a:ext uri="{FF2B5EF4-FFF2-40B4-BE49-F238E27FC236}">
                  <a16:creationId xmlns:a16="http://schemas.microsoft.com/office/drawing/2014/main" id="{E9CD6BC7-DBF3-A5D1-BB62-AF4E1161A8EC}"/>
                </a:ext>
              </a:extLst>
            </p:cNvPr>
            <p:cNvPicPr>
              <a:picLocks noChangeAspect="1"/>
            </p:cNvPicPr>
            <p:nvPr/>
          </p:nvPicPr>
          <p:blipFill rotWithShape="1">
            <a:blip r:embed="rId4">
              <a:extLst>
                <a:ext uri="{28A0092B-C50C-407E-A947-70E740481C1C}">
                  <a14:useLocalDpi xmlns:a14="http://schemas.microsoft.com/office/drawing/2010/main" val="0"/>
                </a:ext>
              </a:extLst>
            </a:blip>
            <a:srcRect l="24162" t="33087" r="34921" b="38236"/>
            <a:stretch/>
          </p:blipFill>
          <p:spPr>
            <a:xfrm>
              <a:off x="1436914" y="3161731"/>
              <a:ext cx="1828800" cy="1708973"/>
            </a:xfrm>
            <a:prstGeom prst="rect">
              <a:avLst/>
            </a:prstGeom>
          </p:spPr>
        </p:pic>
        <p:pic>
          <p:nvPicPr>
            <p:cNvPr id="9" name="Picture 8" descr="A picture containing night sky&#10;&#10;Description automatically generated">
              <a:extLst>
                <a:ext uri="{FF2B5EF4-FFF2-40B4-BE49-F238E27FC236}">
                  <a16:creationId xmlns:a16="http://schemas.microsoft.com/office/drawing/2014/main" id="{6C4B6671-FB14-FED4-B694-5C4A453784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840" t="35115" r="20906" b="4280"/>
            <a:stretch/>
          </p:blipFill>
          <p:spPr>
            <a:xfrm>
              <a:off x="3265714" y="1216816"/>
              <a:ext cx="1828800" cy="3062514"/>
            </a:xfrm>
            <a:prstGeom prst="rect">
              <a:avLst/>
            </a:prstGeom>
          </p:spPr>
        </p:pic>
        <p:pic>
          <p:nvPicPr>
            <p:cNvPr id="11" name="Picture 10" descr="A picture containing outdoor, night sky&#10;&#10;Description automatically generated">
              <a:extLst>
                <a:ext uri="{FF2B5EF4-FFF2-40B4-BE49-F238E27FC236}">
                  <a16:creationId xmlns:a16="http://schemas.microsoft.com/office/drawing/2014/main" id="{341225A0-02F5-2B68-0A53-73374AC8057F}"/>
                </a:ext>
              </a:extLst>
            </p:cNvPr>
            <p:cNvPicPr>
              <a:picLocks noChangeAspect="1"/>
            </p:cNvPicPr>
            <p:nvPr/>
          </p:nvPicPr>
          <p:blipFill rotWithShape="1">
            <a:blip r:embed="rId6">
              <a:extLst>
                <a:ext uri="{28A0092B-C50C-407E-A947-70E740481C1C}">
                  <a14:useLocalDpi xmlns:a14="http://schemas.microsoft.com/office/drawing/2010/main" val="0"/>
                </a:ext>
              </a:extLst>
            </a:blip>
            <a:srcRect l="25949" t="34320" r="34263" b="34780"/>
            <a:stretch/>
          </p:blipFill>
          <p:spPr>
            <a:xfrm>
              <a:off x="1436915" y="4870705"/>
              <a:ext cx="1828800" cy="1893652"/>
            </a:xfrm>
            <a:prstGeom prst="rect">
              <a:avLst/>
            </a:prstGeom>
          </p:spPr>
        </p:pic>
        <p:pic>
          <p:nvPicPr>
            <p:cNvPr id="13" name="Picture 12">
              <a:extLst>
                <a:ext uri="{FF2B5EF4-FFF2-40B4-BE49-F238E27FC236}">
                  <a16:creationId xmlns:a16="http://schemas.microsoft.com/office/drawing/2014/main" id="{A0D9FAAF-9CE1-1FB3-108D-E21C094FEA6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517" t="28691" r="22506" b="11203"/>
            <a:stretch/>
          </p:blipFill>
          <p:spPr>
            <a:xfrm>
              <a:off x="3265714" y="4279330"/>
              <a:ext cx="1828800" cy="2485027"/>
            </a:xfrm>
            <a:prstGeom prst="rect">
              <a:avLst/>
            </a:prstGeom>
          </p:spPr>
        </p:pic>
        <p:sp>
          <p:nvSpPr>
            <p:cNvPr id="14" name="Rectangle 13">
              <a:extLst>
                <a:ext uri="{FF2B5EF4-FFF2-40B4-BE49-F238E27FC236}">
                  <a16:creationId xmlns:a16="http://schemas.microsoft.com/office/drawing/2014/main" id="{F925EF32-583E-CBEC-C343-D6A66AD2DF2E}"/>
                </a:ext>
              </a:extLst>
            </p:cNvPr>
            <p:cNvSpPr/>
            <p:nvPr/>
          </p:nvSpPr>
          <p:spPr>
            <a:xfrm>
              <a:off x="1436914" y="1216816"/>
              <a:ext cx="3657600" cy="5547541"/>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E689EA79-8E85-8483-59C2-660B45244314}"/>
              </a:ext>
            </a:extLst>
          </p:cNvPr>
          <p:cNvSpPr txBox="1"/>
          <p:nvPr/>
        </p:nvSpPr>
        <p:spPr>
          <a:xfrm>
            <a:off x="548457" y="914399"/>
            <a:ext cx="5547542" cy="1938992"/>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This is what you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should see.</a:t>
            </a:r>
          </a:p>
          <a:p>
            <a:pPr algn="ctr"/>
            <a:r>
              <a:rPr lang="en-US" sz="4000" b="1" dirty="0">
                <a:latin typeface="Times New Roman" panose="02020603050405020304" pitchFamily="18" charset="0"/>
                <a:cs typeface="Times New Roman" panose="02020603050405020304" pitchFamily="18" charset="0"/>
              </a:rPr>
              <a:t>5 precipitates out of 9.</a:t>
            </a:r>
          </a:p>
        </p:txBody>
      </p:sp>
    </p:spTree>
    <p:extLst>
      <p:ext uri="{BB962C8B-B14F-4D97-AF65-F5344CB8AC3E}">
        <p14:creationId xmlns:p14="http://schemas.microsoft.com/office/powerpoint/2010/main" val="3473344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286232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pPr marL="342900" indent="-342900">
              <a:buAutoNum type="arabicPeriod"/>
            </a:pPr>
            <a:r>
              <a:rPr lang="en-US" sz="2000" dirty="0">
                <a:latin typeface="Times New Roman" panose="02020603050405020304" pitchFamily="18" charset="0"/>
                <a:cs typeface="Times New Roman" panose="02020603050405020304" pitchFamily="18" charset="0"/>
              </a:rPr>
              <a:t>Explain the “KB square dance” reference that explains how a double replacement reaction happens.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(Love = precipitate = DR)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20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754052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pPr marL="342900" indent="-342900">
              <a:buFontTx/>
              <a:buAutoNum type="arabicPeriod"/>
            </a:pPr>
            <a:r>
              <a:rPr lang="en-US" sz="2000" dirty="0">
                <a:latin typeface="Times New Roman" panose="02020603050405020304" pitchFamily="18" charset="0"/>
                <a:cs typeface="Times New Roman" panose="02020603050405020304" pitchFamily="18" charset="0"/>
              </a:rPr>
              <a:t>Explain the “KB square dance” reference that explains how a double replacement reaction happens.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(Love = precipitate = DR)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3600" dirty="0">
                <a:solidFill>
                  <a:srgbClr val="663300"/>
                </a:solidFill>
                <a:latin typeface="Times New Roman" panose="02020603050405020304" pitchFamily="18" charset="0"/>
                <a:cs typeface="Times New Roman" panose="02020603050405020304" pitchFamily="18" charset="0"/>
              </a:rPr>
              <a:t>Two couples go to the square dance and “switch partners” means 2 AQ ionic compounds (cation / anion pairs) get mixed up into one beaker, putting 4 aqueous ions together.  Sometimes one cation and anion from the other solution are more than happy to bond; and they form a new insoluble compound (the precipitate).  The precipitate is a compound </a:t>
            </a:r>
            <a:br>
              <a:rPr lang="en-US" sz="3600" dirty="0">
                <a:solidFill>
                  <a:srgbClr val="663300"/>
                </a:solidFill>
                <a:latin typeface="Times New Roman" panose="02020603050405020304" pitchFamily="18" charset="0"/>
                <a:cs typeface="Times New Roman" panose="02020603050405020304" pitchFamily="18" charset="0"/>
              </a:rPr>
            </a:br>
            <a:r>
              <a:rPr lang="en-US" sz="3600" dirty="0">
                <a:solidFill>
                  <a:srgbClr val="663300"/>
                </a:solidFill>
                <a:latin typeface="Times New Roman" panose="02020603050405020304" pitchFamily="18" charset="0"/>
                <a:cs typeface="Times New Roman" panose="02020603050405020304" pitchFamily="18" charset="0"/>
              </a:rPr>
              <a:t>that did not exist here before, something new has been created, with its own formula (a chemical reaction happened). </a:t>
            </a:r>
          </a:p>
          <a:p>
            <a:br>
              <a:rPr lang="en-US" sz="3600" dirty="0">
                <a:solidFill>
                  <a:schemeClr val="accent4">
                    <a:lumMod val="50000"/>
                  </a:schemeClr>
                </a:solidFill>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522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286232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Describe what happens when sodium chloride is put into water.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Try to include “The solution contains loose…”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Would this solution conduct electricity? Include the chemical symbols (look on table I for a hint for this).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04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548868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Describe what happens when sodium chloride is put into water.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Try to include “The solution contains loose…”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Would this solution conduct electricity? Include the chemical symbols (look on table I for a hint for this).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4000" dirty="0">
                <a:solidFill>
                  <a:srgbClr val="663300"/>
                </a:solidFill>
                <a:latin typeface="Times New Roman" panose="02020603050405020304" pitchFamily="18" charset="0"/>
                <a:cs typeface="Times New Roman" panose="02020603050405020304" pitchFamily="18" charset="0"/>
              </a:rPr>
              <a:t>NaCl </a:t>
            </a:r>
            <a:r>
              <a:rPr lang="en-US" sz="4000" baseline="-25000" dirty="0">
                <a:solidFill>
                  <a:srgbClr val="663300"/>
                </a:solidFill>
                <a:latin typeface="Times New Roman" panose="02020603050405020304" pitchFamily="18" charset="0"/>
                <a:cs typeface="Times New Roman" panose="02020603050405020304" pitchFamily="18" charset="0"/>
              </a:rPr>
              <a:t>(S)                           </a:t>
            </a:r>
            <a:r>
              <a:rPr lang="en-US" sz="4000" dirty="0">
                <a:solidFill>
                  <a:srgbClr val="663300"/>
                </a:solidFill>
                <a:latin typeface="Times New Roman" panose="02020603050405020304" pitchFamily="18" charset="0"/>
                <a:cs typeface="Times New Roman" panose="02020603050405020304" pitchFamily="18" charset="0"/>
              </a:rPr>
              <a:t>Na</a:t>
            </a:r>
            <a:r>
              <a:rPr lang="en-US" sz="4000" baseline="30000" dirty="0">
                <a:solidFill>
                  <a:srgbClr val="663300"/>
                </a:solidFill>
                <a:latin typeface="Times New Roman" panose="02020603050405020304" pitchFamily="18" charset="0"/>
                <a:cs typeface="Times New Roman" panose="02020603050405020304" pitchFamily="18" charset="0"/>
              </a:rPr>
              <a:t>+1</a:t>
            </a:r>
            <a:r>
              <a:rPr lang="en-US" sz="4000" baseline="-25000" dirty="0">
                <a:solidFill>
                  <a:srgbClr val="663300"/>
                </a:solidFill>
                <a:latin typeface="Times New Roman" panose="02020603050405020304" pitchFamily="18" charset="0"/>
                <a:cs typeface="Times New Roman" panose="02020603050405020304" pitchFamily="18" charset="0"/>
              </a:rPr>
              <a:t> (AQ)</a:t>
            </a:r>
            <a:r>
              <a:rPr lang="en-US" sz="4000" dirty="0">
                <a:solidFill>
                  <a:srgbClr val="663300"/>
                </a:solidFill>
                <a:latin typeface="Times New Roman" panose="02020603050405020304" pitchFamily="18" charset="0"/>
                <a:cs typeface="Times New Roman" panose="02020603050405020304" pitchFamily="18" charset="0"/>
              </a:rPr>
              <a:t>  +     Cl</a:t>
            </a:r>
            <a:r>
              <a:rPr lang="en-US" sz="4000" baseline="30000" dirty="0">
                <a:solidFill>
                  <a:srgbClr val="663300"/>
                </a:solidFill>
                <a:latin typeface="Times New Roman" panose="02020603050405020304" pitchFamily="18" charset="0"/>
                <a:cs typeface="Times New Roman" panose="02020603050405020304" pitchFamily="18" charset="0"/>
              </a:rPr>
              <a:t>-1</a:t>
            </a:r>
            <a:r>
              <a:rPr lang="en-US" sz="4000" baseline="-25000" dirty="0">
                <a:solidFill>
                  <a:srgbClr val="663300"/>
                </a:solidFill>
                <a:latin typeface="Times New Roman" panose="02020603050405020304" pitchFamily="18" charset="0"/>
                <a:cs typeface="Times New Roman" panose="02020603050405020304" pitchFamily="18" charset="0"/>
              </a:rPr>
              <a:t>(AQ)</a:t>
            </a:r>
            <a:br>
              <a:rPr lang="en-US" sz="4000" baseline="-25000" dirty="0">
                <a:solidFill>
                  <a:srgbClr val="663300"/>
                </a:solidFill>
                <a:latin typeface="Times New Roman" panose="02020603050405020304" pitchFamily="18" charset="0"/>
                <a:cs typeface="Times New Roman" panose="02020603050405020304" pitchFamily="18" charset="0"/>
              </a:rPr>
            </a:br>
            <a:br>
              <a:rPr lang="en-US" sz="4000" baseline="-25000" dirty="0">
                <a:solidFill>
                  <a:srgbClr val="663300"/>
                </a:solidFill>
                <a:latin typeface="Times New Roman" panose="02020603050405020304" pitchFamily="18" charset="0"/>
                <a:cs typeface="Times New Roman" panose="02020603050405020304" pitchFamily="18" charset="0"/>
              </a:rPr>
            </a:br>
            <a:br>
              <a:rPr lang="en-US" sz="4000" dirty="0">
                <a:solidFill>
                  <a:srgbClr val="663300"/>
                </a:solidFill>
                <a:latin typeface="Times New Roman" panose="02020603050405020304" pitchFamily="18" charset="0"/>
                <a:cs typeface="Times New Roman" panose="02020603050405020304" pitchFamily="18" charset="0"/>
              </a:rPr>
            </a:br>
            <a:r>
              <a:rPr lang="en-US" sz="2800" dirty="0">
                <a:solidFill>
                  <a:srgbClr val="663300"/>
                </a:solidFill>
                <a:latin typeface="Times New Roman" panose="02020603050405020304" pitchFamily="18" charset="0"/>
                <a:cs typeface="Times New Roman" panose="02020603050405020304" pitchFamily="18" charset="0"/>
              </a:rPr>
              <a:t>The NaCl compound ionizes, or dissociates, into LOOSE MOBILE ions.  </a:t>
            </a:r>
            <a:br>
              <a:rPr lang="en-US" sz="2800" dirty="0">
                <a:solidFill>
                  <a:srgbClr val="663300"/>
                </a:solidFill>
                <a:latin typeface="Times New Roman" panose="02020603050405020304" pitchFamily="18" charset="0"/>
                <a:cs typeface="Times New Roman" panose="02020603050405020304" pitchFamily="18" charset="0"/>
              </a:rPr>
            </a:br>
            <a:r>
              <a:rPr lang="en-US" sz="2800" dirty="0">
                <a:solidFill>
                  <a:srgbClr val="663300"/>
                </a:solidFill>
                <a:latin typeface="Times New Roman" panose="02020603050405020304" pitchFamily="18" charset="0"/>
                <a:cs typeface="Times New Roman" panose="02020603050405020304" pitchFamily="18" charset="0"/>
              </a:rPr>
              <a:t>Solutions with loose mobile ions do conduct electricity, they are called electrolytes.  </a:t>
            </a:r>
            <a:r>
              <a:rPr lang="en-US" sz="2800" i="1" dirty="0">
                <a:solidFill>
                  <a:srgbClr val="663300"/>
                </a:solidFill>
                <a:latin typeface="Times New Roman" panose="02020603050405020304" pitchFamily="18" charset="0"/>
                <a:cs typeface="Times New Roman" panose="02020603050405020304" pitchFamily="18" charset="0"/>
              </a:rPr>
              <a:t>(table I has that equation just above)</a:t>
            </a:r>
            <a:endParaRPr lang="en-US" sz="2000" i="1" dirty="0">
              <a:solidFill>
                <a:srgbClr val="663300"/>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8C4B1CE3-3F6E-7D5F-EBAE-17DFE7B9696A}"/>
              </a:ext>
            </a:extLst>
          </p:cNvPr>
          <p:cNvCxnSpPr/>
          <p:nvPr/>
        </p:nvCxnSpPr>
        <p:spPr>
          <a:xfrm>
            <a:off x="2688116" y="2897437"/>
            <a:ext cx="1630496" cy="0"/>
          </a:xfrm>
          <a:prstGeom prst="straightConnector1">
            <a:avLst/>
          </a:prstGeom>
          <a:ln w="57150">
            <a:solidFill>
              <a:srgbClr val="6633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2D214B7-64D3-0E56-7DFA-025AAD883C79}"/>
              </a:ext>
            </a:extLst>
          </p:cNvPr>
          <p:cNvSpPr txBox="1"/>
          <p:nvPr/>
        </p:nvSpPr>
        <p:spPr>
          <a:xfrm>
            <a:off x="2809301" y="2412695"/>
            <a:ext cx="1233889" cy="523220"/>
          </a:xfrm>
          <a:prstGeom prst="rect">
            <a:avLst/>
          </a:prstGeom>
          <a:noFill/>
        </p:spPr>
        <p:txBody>
          <a:bodyPr wrap="square" rtlCol="0">
            <a:spAutoFit/>
          </a:bodyPr>
          <a:lstStyle/>
          <a:p>
            <a:pPr algn="ctr"/>
            <a:r>
              <a:rPr lang="en-US" sz="2800" i="1" dirty="0">
                <a:solidFill>
                  <a:srgbClr val="663300"/>
                </a:solidFill>
              </a:rPr>
              <a:t>water</a:t>
            </a:r>
          </a:p>
        </p:txBody>
      </p:sp>
    </p:spTree>
    <p:extLst>
      <p:ext uri="{BB962C8B-B14F-4D97-AF65-F5344CB8AC3E}">
        <p14:creationId xmlns:p14="http://schemas.microsoft.com/office/powerpoint/2010/main" val="327455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Describe what happens when table sugar (C</a:t>
            </a:r>
            <a:r>
              <a:rPr lang="en-US" sz="2000" baseline="-25000" dirty="0">
                <a:latin typeface="Times New Roman" panose="02020603050405020304" pitchFamily="18" charset="0"/>
                <a:cs typeface="Times New Roman" panose="02020603050405020304" pitchFamily="18" charset="0"/>
              </a:rPr>
              <a:t>12</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22</a:t>
            </a:r>
            <a:r>
              <a:rPr lang="en-US" sz="2000" dirty="0">
                <a:latin typeface="Times New Roman" panose="02020603050405020304" pitchFamily="18" charset="0"/>
                <a:cs typeface="Times New Roman" panose="02020603050405020304" pitchFamily="18" charset="0"/>
              </a:rPr>
              <a:t>O</a:t>
            </a:r>
            <a:r>
              <a:rPr lang="en-US" sz="2000" baseline="-25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 dissolves into water.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Try to include “The solution contains loose…, but does not contain any…”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How is this different than ionic compounds like NaCl that dissolve in water?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Would this solution conduct electricity?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4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BF62D-8A8A-F7BA-54D1-D54570661270}"/>
              </a:ext>
            </a:extLst>
          </p:cNvPr>
          <p:cNvSpPr txBox="1"/>
          <p:nvPr/>
        </p:nvSpPr>
        <p:spPr>
          <a:xfrm>
            <a:off x="0" y="0"/>
            <a:ext cx="12192000" cy="501675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Six Lab Questions </a:t>
            </a:r>
          </a:p>
          <a:p>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Describe what happens when table sugar (C</a:t>
            </a:r>
            <a:r>
              <a:rPr lang="en-US" sz="2000" baseline="-25000" dirty="0">
                <a:latin typeface="Times New Roman" panose="02020603050405020304" pitchFamily="18" charset="0"/>
                <a:cs typeface="Times New Roman" panose="02020603050405020304" pitchFamily="18" charset="0"/>
              </a:rPr>
              <a:t>12</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22</a:t>
            </a:r>
            <a:r>
              <a:rPr lang="en-US" sz="2000" dirty="0">
                <a:latin typeface="Times New Roman" panose="02020603050405020304" pitchFamily="18" charset="0"/>
                <a:cs typeface="Times New Roman" panose="02020603050405020304" pitchFamily="18" charset="0"/>
              </a:rPr>
              <a:t>O</a:t>
            </a:r>
            <a:r>
              <a:rPr lang="en-US" sz="2000" baseline="-25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 dissolves into water.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Try to include “The solution contains loose…, but does not contain any…”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How is this different than ionic compounds like NaCl that dissolve in water?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Would this solution conduct electricity?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3200" dirty="0">
                <a:solidFill>
                  <a:srgbClr val="663300"/>
                </a:solidFill>
                <a:latin typeface="Times New Roman" panose="02020603050405020304" pitchFamily="18" charset="0"/>
                <a:cs typeface="Times New Roman" panose="02020603050405020304" pitchFamily="18" charset="0"/>
              </a:rPr>
              <a:t>Table sugar is a molecular (or covalent) compound, it makes NO IONS, there are no metals present.   When sugar dissolves into water it turns into smaller and smaller particles until it is all LOOSE MOBILE MOLECULES : </a:t>
            </a:r>
            <a:r>
              <a:rPr lang="en-US" sz="3200" dirty="0">
                <a:solidFill>
                  <a:srgbClr val="0000FF"/>
                </a:solidFill>
                <a:latin typeface="Times New Roman" panose="02020603050405020304" pitchFamily="18" charset="0"/>
                <a:cs typeface="Times New Roman" panose="02020603050405020304" pitchFamily="18" charset="0"/>
              </a:rPr>
              <a:t>C</a:t>
            </a:r>
            <a:r>
              <a:rPr lang="en-US" sz="3200" baseline="-25000" dirty="0">
                <a:solidFill>
                  <a:srgbClr val="0000FF"/>
                </a:solidFill>
                <a:latin typeface="Times New Roman" panose="02020603050405020304" pitchFamily="18" charset="0"/>
                <a:cs typeface="Times New Roman" panose="02020603050405020304" pitchFamily="18" charset="0"/>
              </a:rPr>
              <a:t>12</a:t>
            </a:r>
            <a:r>
              <a:rPr lang="en-US" sz="3200" dirty="0">
                <a:solidFill>
                  <a:srgbClr val="0000FF"/>
                </a:solidFill>
                <a:latin typeface="Times New Roman" panose="02020603050405020304" pitchFamily="18" charset="0"/>
                <a:cs typeface="Times New Roman" panose="02020603050405020304" pitchFamily="18" charset="0"/>
              </a:rPr>
              <a:t>H</a:t>
            </a:r>
            <a:r>
              <a:rPr lang="en-US" sz="3200" baseline="-25000" dirty="0">
                <a:solidFill>
                  <a:srgbClr val="0000FF"/>
                </a:solidFill>
                <a:latin typeface="Times New Roman" panose="02020603050405020304" pitchFamily="18" charset="0"/>
                <a:cs typeface="Times New Roman" panose="02020603050405020304" pitchFamily="18" charset="0"/>
              </a:rPr>
              <a:t>22</a:t>
            </a:r>
            <a:r>
              <a:rPr lang="en-US" sz="3200" dirty="0">
                <a:solidFill>
                  <a:srgbClr val="0000FF"/>
                </a:solidFill>
                <a:latin typeface="Times New Roman" panose="02020603050405020304" pitchFamily="18" charset="0"/>
                <a:cs typeface="Times New Roman" panose="02020603050405020304" pitchFamily="18" charset="0"/>
              </a:rPr>
              <a:t>O</a:t>
            </a:r>
            <a:r>
              <a:rPr lang="en-US" sz="3200" baseline="-25000" dirty="0">
                <a:solidFill>
                  <a:srgbClr val="0000FF"/>
                </a:solidFill>
                <a:latin typeface="Times New Roman" panose="02020603050405020304" pitchFamily="18" charset="0"/>
                <a:cs typeface="Times New Roman" panose="02020603050405020304" pitchFamily="18" charset="0"/>
              </a:rPr>
              <a:t>11(AQ)  </a:t>
            </a:r>
            <a:r>
              <a:rPr lang="en-US" sz="3200" dirty="0">
                <a:solidFill>
                  <a:srgbClr val="663300"/>
                </a:solidFill>
                <a:latin typeface="Times New Roman" panose="02020603050405020304" pitchFamily="18" charset="0"/>
                <a:cs typeface="Times New Roman" panose="02020603050405020304" pitchFamily="18" charset="0"/>
              </a:rPr>
              <a:t>-- but not into loose mobile ions.  This solution has only neutral molecules and cannot conduct electricity.  </a:t>
            </a:r>
            <a:br>
              <a:rPr lang="en-US" sz="32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812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10219</TotalTime>
  <Words>2552</Words>
  <Application>Microsoft Office PowerPoint</Application>
  <PresentationFormat>Widescreen</PresentationFormat>
  <Paragraphs>97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Baguet Script</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ARBUISO, CHARLES B</dc:creator>
  <cp:lastModifiedBy>ARBUISO, CHARLES B</cp:lastModifiedBy>
  <cp:revision>424</cp:revision>
  <dcterms:created xsi:type="dcterms:W3CDTF">2018-12-10T13:09:54Z</dcterms:created>
  <dcterms:modified xsi:type="dcterms:W3CDTF">2024-01-04T01:15:27Z</dcterms:modified>
</cp:coreProperties>
</file>